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7" r:id="rId10"/>
    <p:sldId id="264" r:id="rId11"/>
    <p:sldId id="268" r:id="rId12"/>
    <p:sldId id="269" r:id="rId13"/>
    <p:sldId id="265"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32" autoAdjust="0"/>
  </p:normalViewPr>
  <p:slideViewPr>
    <p:cSldViewPr snapToGrid="0">
      <p:cViewPr varScale="1">
        <p:scale>
          <a:sx n="75" d="100"/>
          <a:sy n="75" d="100"/>
        </p:scale>
        <p:origin x="95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9329784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Rodrigo</a:t>
            </a:r>
            <a:r>
              <a:rPr lang="en-US" baseline="0" dirty="0" smtClean="0"/>
              <a:t> and others -&gt; everyone shall say their respective names.</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828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Gabriel</a:t>
            </a:r>
            <a:endParaRPr dirty="0"/>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169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Rodrigo</a:t>
            </a:r>
            <a:endParaRPr dirty="0"/>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101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Rodrigo</a:t>
            </a:r>
            <a:endParaRPr dirty="0"/>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151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solidFill>
                  <a:srgbClr val="FF0000"/>
                </a:solidFill>
                <a:effectLst>
                  <a:outerShdw blurRad="38100" dist="38100" dir="2700000" algn="tl">
                    <a:srgbClr val="000000">
                      <a:alpha val="43137"/>
                    </a:srgbClr>
                  </a:outerShdw>
                </a:effectLst>
              </a:rPr>
              <a:t>Matheus</a:t>
            </a:r>
            <a:endParaRPr dirty="0">
              <a:solidFill>
                <a:srgbClr val="FF0000"/>
              </a:solidFill>
              <a:effectLst>
                <a:outerShdw blurRad="38100" dist="38100" dir="2700000" algn="tl">
                  <a:srgbClr val="000000">
                    <a:alpha val="43137"/>
                  </a:srgbClr>
                </a:outerShdw>
              </a:effectLst>
            </a:endParaRPr>
          </a:p>
        </p:txBody>
      </p:sp>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84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Rodrigo</a:t>
            </a: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7909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US" dirty="0" smtClean="0"/>
              <a:t>Rodrigo</a:t>
            </a:r>
            <a:endParaRPr dirty="0"/>
          </a:p>
        </p:txBody>
      </p:sp>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22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Rodrigo</a:t>
            </a:r>
            <a:endParaRPr dirty="0"/>
          </a:p>
        </p:txBody>
      </p:sp>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140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Matheus</a:t>
            </a:r>
            <a:endParaRPr dirty="0"/>
          </a:p>
        </p:txBody>
      </p:sp>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69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Matheus</a:t>
            </a:r>
            <a:endParaRPr dirty="0"/>
          </a:p>
        </p:txBody>
      </p:sp>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002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Matheus</a:t>
            </a:r>
            <a:endParaRPr dirty="0"/>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351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Gabriel</a:t>
            </a:r>
            <a:endParaRPr dirty="0"/>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25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Gabriel</a:t>
            </a:r>
            <a:endParaRPr dirty="0"/>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096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‹nº›</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Título e texto verticais">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‹nº›</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Cabeçalho da Seção">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‹nº›</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Duas Partes de Conteúdo">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‹nº›</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ação">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‹nº›</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‹nº›</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‹nº›</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údo com Legenda">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‹nº›</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Imagem com Legenda">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‹nº›</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ítulo e texto vertical">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‹nº›</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‹nº›</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3.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894304" y="1742419"/>
            <a:ext cx="10200752" cy="1148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6000" b="1" i="0" u="none" strike="noStrike" cap="none">
                <a:solidFill>
                  <a:schemeClr val="dk1"/>
                </a:solidFill>
                <a:latin typeface="Calibri"/>
                <a:ea typeface="Calibri"/>
                <a:cs typeface="Calibri"/>
                <a:sym typeface="Calibri"/>
              </a:rPr>
              <a:t>Door Opening Warning Sensor</a:t>
            </a:r>
          </a:p>
        </p:txBody>
      </p:sp>
      <p:sp>
        <p:nvSpPr>
          <p:cNvPr id="85" name="Shape 85"/>
          <p:cNvSpPr txBox="1">
            <a:spLocks noGrp="1"/>
          </p:cNvSpPr>
          <p:nvPr>
            <p:ph type="subTitle" idx="1"/>
          </p:nvPr>
        </p:nvSpPr>
        <p:spPr>
          <a:xfrm>
            <a:off x="954592" y="3180302"/>
            <a:ext cx="9748575" cy="148213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Illinois Institute of Technology</a:t>
            </a:r>
          </a:p>
          <a:p>
            <a:pPr marL="0" marR="0" lvl="0" indent="0" algn="ctr" rtl="0">
              <a:lnSpc>
                <a:spcPct val="90000"/>
              </a:lnSpc>
              <a:spcBef>
                <a:spcPts val="10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School of Applied Technology</a:t>
            </a:r>
          </a:p>
          <a:p>
            <a:pPr marL="0" marR="0" lvl="0" indent="0" algn="ctr" rtl="0">
              <a:lnSpc>
                <a:spcPct val="90000"/>
              </a:lnSpc>
              <a:spcBef>
                <a:spcPts val="1000"/>
              </a:spcBef>
              <a:spcAft>
                <a:spcPts val="0"/>
              </a:spcAft>
              <a:buClr>
                <a:schemeClr val="dk1"/>
              </a:buClr>
              <a:buSzPct val="25000"/>
              <a:buFont typeface="Arial"/>
              <a:buNone/>
            </a:pPr>
            <a:r>
              <a:rPr lang="en-US" sz="2400" b="0" i="0" u="none" strike="noStrike" cap="none" dirty="0">
                <a:solidFill>
                  <a:schemeClr val="dk1"/>
                </a:solidFill>
                <a:latin typeface="Calibri"/>
                <a:ea typeface="Calibri"/>
                <a:cs typeface="Calibri"/>
                <a:sym typeface="Calibri"/>
              </a:rPr>
              <a:t>ITM – 498</a:t>
            </a:r>
          </a:p>
          <a:p>
            <a:pPr marL="0" marR="0" lvl="0" indent="0" algn="ctr" rtl="0">
              <a:lnSpc>
                <a:spcPct val="90000"/>
              </a:lnSpc>
              <a:spcBef>
                <a:spcPts val="1000"/>
              </a:spcBef>
              <a:spcAft>
                <a:spcPts val="0"/>
              </a:spcAft>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p:txBody>
      </p:sp>
      <p:sp>
        <p:nvSpPr>
          <p:cNvPr id="86" name="Shape 86"/>
          <p:cNvSpPr txBox="1"/>
          <p:nvPr/>
        </p:nvSpPr>
        <p:spPr>
          <a:xfrm>
            <a:off x="8204367" y="4662435"/>
            <a:ext cx="3813349"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dirty="0">
                <a:solidFill>
                  <a:schemeClr val="dk1"/>
                </a:solidFill>
                <a:latin typeface="Calibri"/>
                <a:ea typeface="Calibri"/>
                <a:cs typeface="Calibri"/>
                <a:sym typeface="Calibri"/>
              </a:rPr>
              <a:t>Gabriel Filipe Botelho </a:t>
            </a:r>
            <a:r>
              <a:rPr lang="en-US" sz="1800" dirty="0">
                <a:solidFill>
                  <a:schemeClr val="dk1"/>
                </a:solidFill>
                <a:latin typeface="Calibri"/>
                <a:ea typeface="Calibri"/>
                <a:cs typeface="Calibri"/>
                <a:sym typeface="Calibri"/>
              </a:rPr>
              <a:t>Barbosa</a:t>
            </a:r>
          </a:p>
          <a:p>
            <a:pPr marL="0" marR="0" lvl="0" indent="0" algn="l" rtl="0">
              <a:spcBef>
                <a:spcPts val="0"/>
              </a:spcBef>
              <a:buSzPct val="25000"/>
              <a:buNone/>
            </a:pPr>
            <a:r>
              <a:rPr lang="en-US" sz="1800" dirty="0">
                <a:solidFill>
                  <a:schemeClr val="dk1"/>
                </a:solidFill>
                <a:latin typeface="Calibri"/>
                <a:ea typeface="Calibri"/>
                <a:cs typeface="Calibri"/>
                <a:sym typeface="Calibri"/>
              </a:rPr>
              <a:t>Guilherme de Castro</a:t>
            </a:r>
          </a:p>
          <a:p>
            <a:pPr marL="0" marR="0" lvl="0" indent="0" algn="l" rtl="0">
              <a:spcBef>
                <a:spcPts val="0"/>
              </a:spcBef>
              <a:buSzPct val="25000"/>
              <a:buNone/>
            </a:pPr>
            <a:r>
              <a:rPr lang="en-US" sz="1800" dirty="0">
                <a:solidFill>
                  <a:schemeClr val="dk1"/>
                </a:solidFill>
                <a:latin typeface="Calibri"/>
                <a:ea typeface="Calibri"/>
                <a:cs typeface="Calibri"/>
                <a:sym typeface="Calibri"/>
              </a:rPr>
              <a:t>Luiz Gustavo de </a:t>
            </a:r>
            <a:r>
              <a:rPr lang="en-US" sz="1800" dirty="0" err="1">
                <a:solidFill>
                  <a:schemeClr val="dk1"/>
                </a:solidFill>
                <a:latin typeface="Calibri"/>
                <a:ea typeface="Calibri"/>
                <a:cs typeface="Calibri"/>
                <a:sym typeface="Calibri"/>
              </a:rPr>
              <a:t>Marchi</a:t>
            </a:r>
            <a:r>
              <a:rPr lang="en-US" sz="1800" dirty="0">
                <a:solidFill>
                  <a:schemeClr val="dk1"/>
                </a:solidFill>
                <a:latin typeface="Calibri"/>
                <a:ea typeface="Calibri"/>
                <a:cs typeface="Calibri"/>
                <a:sym typeface="Calibri"/>
              </a:rPr>
              <a:t> Brito</a:t>
            </a:r>
          </a:p>
          <a:p>
            <a:pPr marL="0" marR="0" lvl="0" indent="0" algn="l" rtl="0">
              <a:spcBef>
                <a:spcPts val="0"/>
              </a:spcBef>
              <a:buSzPct val="25000"/>
              <a:buNone/>
            </a:pPr>
            <a:r>
              <a:rPr lang="en-US" sz="1800" dirty="0">
                <a:solidFill>
                  <a:schemeClr val="dk1"/>
                </a:solidFill>
                <a:latin typeface="Calibri"/>
                <a:ea typeface="Calibri"/>
                <a:cs typeface="Calibri"/>
                <a:sym typeface="Calibri"/>
              </a:rPr>
              <a:t>Matheus Braz Duque</a:t>
            </a:r>
          </a:p>
          <a:p>
            <a:pPr marL="0" marR="0" lvl="0" indent="0" algn="l" rtl="0">
              <a:spcBef>
                <a:spcPts val="0"/>
              </a:spcBef>
              <a:buSzPct val="25000"/>
              <a:buNone/>
            </a:pPr>
            <a:r>
              <a:rPr lang="en-US" sz="1800" dirty="0">
                <a:solidFill>
                  <a:schemeClr val="dk1"/>
                </a:solidFill>
                <a:latin typeface="Calibri"/>
                <a:ea typeface="Calibri"/>
                <a:cs typeface="Calibri"/>
                <a:sym typeface="Calibri"/>
              </a:rPr>
              <a:t>Rodrigo Ferreira Abdulmassih</a:t>
            </a:r>
          </a:p>
        </p:txBody>
      </p:sp>
      <p:sp>
        <p:nvSpPr>
          <p:cNvPr id="87" name="Shape 87"/>
          <p:cNvSpPr txBox="1"/>
          <p:nvPr/>
        </p:nvSpPr>
        <p:spPr>
          <a:xfrm>
            <a:off x="5010778" y="6206532"/>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88" name="Shape 88"/>
          <p:cNvPicPr preferRelativeResize="0"/>
          <p:nvPr/>
        </p:nvPicPr>
        <p:blipFill rotWithShape="1">
          <a:blip r:embed="rId3">
            <a:alphaModFix/>
          </a:blip>
          <a:srcRect/>
          <a:stretch/>
        </p:blipFill>
        <p:spPr>
          <a:xfrm>
            <a:off x="8591340" y="313025"/>
            <a:ext cx="3130062" cy="1429394"/>
          </a:xfrm>
          <a:prstGeom prst="rect">
            <a:avLst/>
          </a:prstGeom>
          <a:noFill/>
          <a:ln>
            <a:noFill/>
          </a:ln>
        </p:spPr>
      </p:pic>
      <p:pic>
        <p:nvPicPr>
          <p:cNvPr id="89" name="Shape 89"/>
          <p:cNvPicPr preferRelativeResize="0"/>
          <p:nvPr/>
        </p:nvPicPr>
        <p:blipFill rotWithShape="1">
          <a:blip r:embed="rId4">
            <a:alphaModFix/>
          </a:blip>
          <a:srcRect/>
          <a:stretch/>
        </p:blipFill>
        <p:spPr>
          <a:xfrm>
            <a:off x="125604" y="523666"/>
            <a:ext cx="4451419" cy="1032858"/>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ctrTitle"/>
          </p:nvPr>
        </p:nvSpPr>
        <p:spPr>
          <a:xfrm>
            <a:off x="818941" y="573343"/>
            <a:ext cx="10200752" cy="1750792"/>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dirty="0">
                <a:solidFill>
                  <a:schemeClr val="dk1"/>
                </a:solidFill>
                <a:latin typeface="Calibri"/>
                <a:ea typeface="Calibri"/>
                <a:cs typeface="Calibri"/>
                <a:sym typeface="Calibri"/>
              </a:rPr>
              <a:t>Warning Sensor:</a:t>
            </a:r>
            <a:br>
              <a:rPr lang="en-US" sz="4000" b="1" i="0" u="none" strike="noStrike" cap="none" dirty="0">
                <a:solidFill>
                  <a:schemeClr val="dk1"/>
                </a:solidFill>
                <a:latin typeface="Calibri"/>
                <a:ea typeface="Calibri"/>
                <a:cs typeface="Calibri"/>
                <a:sym typeface="Calibri"/>
              </a:rPr>
            </a:br>
            <a:r>
              <a:rPr lang="en-US" sz="4000" b="1" i="0" u="none" strike="noStrike" cap="none" dirty="0" smtClean="0">
                <a:solidFill>
                  <a:schemeClr val="dk1"/>
                </a:solidFill>
                <a:latin typeface="Calibri"/>
                <a:ea typeface="Calibri"/>
                <a:cs typeface="Calibri"/>
                <a:sym typeface="Calibri"/>
              </a:rPr>
              <a:t>Testing</a:t>
            </a:r>
            <a:endParaRPr lang="en-US" sz="4000" b="1" i="0" u="none" strike="noStrike" cap="none" dirty="0">
              <a:solidFill>
                <a:schemeClr val="dk1"/>
              </a:solidFill>
              <a:latin typeface="Calibri"/>
              <a:ea typeface="Calibri"/>
              <a:cs typeface="Calibri"/>
              <a:sym typeface="Calibri"/>
            </a:endParaRPr>
          </a:p>
        </p:txBody>
      </p:sp>
      <p:sp>
        <p:nvSpPr>
          <p:cNvPr id="174" name="Shape 174"/>
          <p:cNvSpPr txBox="1"/>
          <p:nvPr/>
        </p:nvSpPr>
        <p:spPr>
          <a:xfrm>
            <a:off x="5010776" y="6241701"/>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75" name="Shape 175"/>
          <p:cNvPicPr preferRelativeResize="0"/>
          <p:nvPr/>
        </p:nvPicPr>
        <p:blipFill rotWithShape="1">
          <a:blip r:embed="rId3">
            <a:alphaModFix/>
          </a:blip>
          <a:srcRect/>
          <a:stretch/>
        </p:blipFill>
        <p:spPr>
          <a:xfrm>
            <a:off x="8591340" y="313025"/>
            <a:ext cx="2486967" cy="1135714"/>
          </a:xfrm>
          <a:prstGeom prst="rect">
            <a:avLst/>
          </a:prstGeom>
          <a:noFill/>
          <a:ln>
            <a:noFill/>
          </a:ln>
        </p:spPr>
      </p:pic>
      <p:pic>
        <p:nvPicPr>
          <p:cNvPr id="176" name="Shape 176"/>
          <p:cNvPicPr preferRelativeResize="0"/>
          <p:nvPr/>
        </p:nvPicPr>
        <p:blipFill rotWithShape="1">
          <a:blip r:embed="rId4">
            <a:alphaModFix/>
          </a:blip>
          <a:srcRect/>
          <a:stretch/>
        </p:blipFill>
        <p:spPr>
          <a:xfrm>
            <a:off x="125604" y="523666"/>
            <a:ext cx="3712866" cy="861492"/>
          </a:xfrm>
          <a:prstGeom prst="rect">
            <a:avLst/>
          </a:prstGeom>
          <a:noFill/>
          <a:ln>
            <a:noFill/>
          </a:ln>
        </p:spPr>
      </p:pic>
      <p:sp>
        <p:nvSpPr>
          <p:cNvPr id="177" name="Shape 177"/>
          <p:cNvSpPr txBox="1"/>
          <p:nvPr/>
        </p:nvSpPr>
        <p:spPr>
          <a:xfrm>
            <a:off x="604577" y="2548735"/>
            <a:ext cx="7519515" cy="218049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000" dirty="0">
                <a:solidFill>
                  <a:schemeClr val="dk1"/>
                </a:solidFill>
                <a:latin typeface="Calibri"/>
                <a:ea typeface="Calibri"/>
                <a:cs typeface="Calibri"/>
                <a:sym typeface="Calibri"/>
              </a:rPr>
              <a:t>The whole system was tested under these conditions:</a:t>
            </a:r>
          </a:p>
          <a:p>
            <a:pPr marL="0" marR="0" lvl="0" indent="0" algn="l" rtl="0">
              <a:lnSpc>
                <a:spcPct val="90000"/>
              </a:lnSpc>
              <a:spcBef>
                <a:spcPts val="1000"/>
              </a:spcBef>
              <a:spcAft>
                <a:spcPts val="0"/>
              </a:spcAft>
              <a:buClr>
                <a:schemeClr val="dk1"/>
              </a:buClr>
              <a:buFont typeface="Arial"/>
              <a:buNone/>
            </a:pPr>
            <a:endParaRPr sz="2000" dirty="0">
              <a:solidFill>
                <a:schemeClr val="dk1"/>
              </a:solidFill>
              <a:latin typeface="Calibri"/>
              <a:ea typeface="Calibri"/>
              <a:cs typeface="Calibri"/>
              <a:sym typeface="Calibri"/>
            </a:endParaRPr>
          </a:p>
          <a:p>
            <a:pPr marL="342900" marR="0" lvl="0" indent="-342900" algn="l" rtl="0">
              <a:lnSpc>
                <a:spcPct val="90000"/>
              </a:lnSpc>
              <a:spcBef>
                <a:spcPts val="1000"/>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 Using </a:t>
            </a:r>
            <a:r>
              <a:rPr lang="en-US" sz="2000" dirty="0" smtClean="0">
                <a:solidFill>
                  <a:schemeClr val="dk1"/>
                </a:solidFill>
                <a:latin typeface="Calibri"/>
                <a:ea typeface="Calibri"/>
                <a:cs typeface="Calibri"/>
                <a:sym typeface="Calibri"/>
              </a:rPr>
              <a:t>a variable </a:t>
            </a:r>
            <a:r>
              <a:rPr lang="en-US" sz="2000" dirty="0">
                <a:solidFill>
                  <a:schemeClr val="dk1"/>
                </a:solidFill>
                <a:latin typeface="Calibri"/>
                <a:ea typeface="Calibri"/>
                <a:cs typeface="Calibri"/>
                <a:sym typeface="Calibri"/>
              </a:rPr>
              <a:t>power source, </a:t>
            </a:r>
            <a:r>
              <a:rPr lang="en-US" sz="2000" dirty="0" smtClean="0">
                <a:solidFill>
                  <a:schemeClr val="dk1"/>
                </a:solidFill>
                <a:latin typeface="Calibri"/>
                <a:ea typeface="Calibri"/>
                <a:cs typeface="Calibri"/>
                <a:sym typeface="Calibri"/>
              </a:rPr>
              <a:t>set for 6V</a:t>
            </a:r>
            <a:r>
              <a:rPr lang="en-US" sz="2000" dirty="0">
                <a:solidFill>
                  <a:schemeClr val="dk1"/>
                </a:solidFill>
                <a:latin typeface="Calibri"/>
                <a:ea typeface="Calibri"/>
                <a:cs typeface="Calibri"/>
                <a:sym typeface="Calibri"/>
              </a:rPr>
              <a:t>;</a:t>
            </a:r>
          </a:p>
          <a:p>
            <a:pPr marL="342900" marR="0" lvl="0" indent="-342900" algn="l" rtl="0">
              <a:lnSpc>
                <a:spcPct val="90000"/>
              </a:lnSpc>
              <a:spcBef>
                <a:spcPts val="1000"/>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 Using </a:t>
            </a:r>
            <a:r>
              <a:rPr lang="en-US" sz="2000" dirty="0" smtClean="0">
                <a:solidFill>
                  <a:schemeClr val="dk1"/>
                </a:solidFill>
                <a:latin typeface="Calibri"/>
                <a:ea typeface="Calibri"/>
                <a:cs typeface="Calibri"/>
                <a:sym typeface="Calibri"/>
              </a:rPr>
              <a:t>solar </a:t>
            </a:r>
            <a:r>
              <a:rPr lang="en-US" sz="2000" dirty="0">
                <a:solidFill>
                  <a:schemeClr val="dk1"/>
                </a:solidFill>
                <a:latin typeface="Calibri"/>
                <a:ea typeface="Calibri"/>
                <a:cs typeface="Calibri"/>
                <a:sym typeface="Calibri"/>
              </a:rPr>
              <a:t>panel;</a:t>
            </a:r>
          </a:p>
          <a:p>
            <a:pPr marL="342900" marR="0" lvl="0" indent="-342900" algn="l" rtl="0">
              <a:lnSpc>
                <a:spcPct val="90000"/>
              </a:lnSpc>
              <a:spcBef>
                <a:spcPts val="1000"/>
              </a:spcBef>
              <a:spcAft>
                <a:spcPts val="0"/>
              </a:spcAft>
              <a:buClr>
                <a:schemeClr val="dk1"/>
              </a:buClr>
              <a:buSzPct val="100000"/>
              <a:buFont typeface="Arial"/>
              <a:buChar char="•"/>
            </a:pPr>
            <a:r>
              <a:rPr lang="en-US" sz="2000" dirty="0">
                <a:solidFill>
                  <a:schemeClr val="dk1"/>
                </a:solidFill>
                <a:latin typeface="Calibri"/>
                <a:ea typeface="Calibri"/>
                <a:cs typeface="Calibri"/>
                <a:sym typeface="Calibri"/>
              </a:rPr>
              <a:t> Using backup battery. </a:t>
            </a:r>
          </a:p>
          <a:p>
            <a:pPr marL="342900" marR="0" lvl="0" indent="-342900" algn="l" rtl="0">
              <a:lnSpc>
                <a:spcPct val="90000"/>
              </a:lnSpc>
              <a:spcBef>
                <a:spcPts val="1000"/>
              </a:spcBef>
              <a:spcAft>
                <a:spcPts val="0"/>
              </a:spcAft>
              <a:buClr>
                <a:schemeClr val="dk1"/>
              </a:buClr>
              <a:buFont typeface="Arial"/>
              <a:buNone/>
            </a:pPr>
            <a:endParaRPr sz="2000" dirty="0">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Font typeface="Arial"/>
              <a:buNone/>
            </a:pPr>
            <a:endParaRPr sz="2400" dirty="0">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Font typeface="Arial"/>
              <a:buNone/>
            </a:pPr>
            <a:endParaRPr sz="2400" dirty="0">
              <a:solidFill>
                <a:schemeClr val="dk1"/>
              </a:solidFill>
              <a:latin typeface="Calibri"/>
              <a:ea typeface="Calibri"/>
              <a:cs typeface="Calibri"/>
              <a:sym typeface="Calibri"/>
            </a:endParaRPr>
          </a:p>
        </p:txBody>
      </p:sp>
      <p:sp>
        <p:nvSpPr>
          <p:cNvPr id="178" name="Shape 178"/>
          <p:cNvSpPr txBox="1"/>
          <p:nvPr/>
        </p:nvSpPr>
        <p:spPr>
          <a:xfrm>
            <a:off x="8293586" y="6381557"/>
            <a:ext cx="3133410" cy="2923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dirty="0">
                <a:solidFill>
                  <a:schemeClr val="dk1"/>
                </a:solidFill>
                <a:latin typeface="Calibri"/>
                <a:ea typeface="Calibri"/>
                <a:cs typeface="Calibri"/>
                <a:sym typeface="Calibri"/>
              </a:rPr>
              <a:t>Warning sensor testing apparatus.</a:t>
            </a:r>
          </a:p>
        </p:txBody>
      </p:sp>
      <p:pic>
        <p:nvPicPr>
          <p:cNvPr id="179" name="Shape 179"/>
          <p:cNvPicPr preferRelativeResize="0"/>
          <p:nvPr/>
        </p:nvPicPr>
        <p:blipFill rotWithShape="1">
          <a:blip r:embed="rId5">
            <a:alphaModFix/>
          </a:blip>
          <a:srcRect/>
          <a:stretch/>
        </p:blipFill>
        <p:spPr>
          <a:xfrm>
            <a:off x="7548822" y="2026393"/>
            <a:ext cx="3878174" cy="4292251"/>
          </a:xfrm>
          <a:prstGeom prst="rect">
            <a:avLst/>
          </a:prstGeom>
          <a:noFill/>
          <a:ln w="38100" cap="sq" cmpd="sng">
            <a:solidFill>
              <a:srgbClr val="000000"/>
            </a:solidFill>
            <a:prstDash val="solid"/>
            <a:miter/>
            <a:headEnd type="none" w="med" len="med"/>
            <a:tailEnd type="none" w="med" len="med"/>
          </a:ln>
          <a:effectLst>
            <a:outerShdw blurRad="50799" dist="38100" dir="2700000" algn="tl" rotWithShape="0">
              <a:srgbClr val="000000">
                <a:alpha val="42745"/>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305" y="3561683"/>
            <a:ext cx="3275880" cy="24556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3" name="Shape 173"/>
          <p:cNvSpPr txBox="1">
            <a:spLocks noGrp="1"/>
          </p:cNvSpPr>
          <p:nvPr>
            <p:ph type="ctrTitle"/>
          </p:nvPr>
        </p:nvSpPr>
        <p:spPr>
          <a:xfrm>
            <a:off x="818941" y="573343"/>
            <a:ext cx="10200752" cy="1750792"/>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dirty="0">
                <a:solidFill>
                  <a:schemeClr val="dk1"/>
                </a:solidFill>
                <a:latin typeface="Calibri"/>
                <a:ea typeface="Calibri"/>
                <a:cs typeface="Calibri"/>
                <a:sym typeface="Calibri"/>
              </a:rPr>
              <a:t>Warning Sensor:</a:t>
            </a:r>
            <a:br>
              <a:rPr lang="en-US" sz="4000" b="1" i="0" u="none" strike="noStrike" cap="none" dirty="0">
                <a:solidFill>
                  <a:schemeClr val="dk1"/>
                </a:solidFill>
                <a:latin typeface="Calibri"/>
                <a:ea typeface="Calibri"/>
                <a:cs typeface="Calibri"/>
                <a:sym typeface="Calibri"/>
              </a:rPr>
            </a:br>
            <a:r>
              <a:rPr lang="en-US" sz="4000" b="1" dirty="0"/>
              <a:t>P</a:t>
            </a:r>
            <a:r>
              <a:rPr lang="en-US" sz="4000" b="1" i="0" u="none" strike="noStrike" cap="none" dirty="0" smtClean="0">
                <a:solidFill>
                  <a:schemeClr val="dk1"/>
                </a:solidFill>
                <a:latin typeface="Calibri"/>
                <a:ea typeface="Calibri"/>
                <a:cs typeface="Calibri"/>
                <a:sym typeface="Calibri"/>
              </a:rPr>
              <a:t>rototype</a:t>
            </a:r>
            <a:endParaRPr lang="en-US" sz="4000" b="1" i="0" u="none" strike="noStrike" cap="none" dirty="0">
              <a:solidFill>
                <a:schemeClr val="dk1"/>
              </a:solidFill>
              <a:latin typeface="Calibri"/>
              <a:ea typeface="Calibri"/>
              <a:cs typeface="Calibri"/>
              <a:sym typeface="Calibri"/>
            </a:endParaRPr>
          </a:p>
        </p:txBody>
      </p:sp>
      <p:sp>
        <p:nvSpPr>
          <p:cNvPr id="174" name="Shape 174"/>
          <p:cNvSpPr txBox="1"/>
          <p:nvPr/>
        </p:nvSpPr>
        <p:spPr>
          <a:xfrm>
            <a:off x="5010776" y="6241701"/>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75" name="Shape 175"/>
          <p:cNvPicPr preferRelativeResize="0"/>
          <p:nvPr/>
        </p:nvPicPr>
        <p:blipFill rotWithShape="1">
          <a:blip r:embed="rId4">
            <a:alphaModFix/>
          </a:blip>
          <a:srcRect/>
          <a:stretch/>
        </p:blipFill>
        <p:spPr>
          <a:xfrm>
            <a:off x="8591340" y="313025"/>
            <a:ext cx="2486967" cy="1135714"/>
          </a:xfrm>
          <a:prstGeom prst="rect">
            <a:avLst/>
          </a:prstGeom>
          <a:noFill/>
          <a:ln>
            <a:noFill/>
          </a:ln>
        </p:spPr>
      </p:pic>
      <p:pic>
        <p:nvPicPr>
          <p:cNvPr id="176" name="Shape 176"/>
          <p:cNvPicPr preferRelativeResize="0"/>
          <p:nvPr/>
        </p:nvPicPr>
        <p:blipFill rotWithShape="1">
          <a:blip r:embed="rId5">
            <a:alphaModFix/>
          </a:blip>
          <a:srcRect/>
          <a:stretch/>
        </p:blipFill>
        <p:spPr>
          <a:xfrm>
            <a:off x="125604" y="523666"/>
            <a:ext cx="3712866" cy="861492"/>
          </a:xfrm>
          <a:prstGeom prst="rect">
            <a:avLst/>
          </a:prstGeom>
          <a:noFill/>
          <a:ln>
            <a:noFill/>
          </a:ln>
        </p:spPr>
      </p:pic>
      <p:sp>
        <p:nvSpPr>
          <p:cNvPr id="177" name="Shape 177"/>
          <p:cNvSpPr txBox="1"/>
          <p:nvPr/>
        </p:nvSpPr>
        <p:spPr>
          <a:xfrm>
            <a:off x="684705" y="2487132"/>
            <a:ext cx="6630495" cy="2180493"/>
          </a:xfrm>
          <a:prstGeom prst="rect">
            <a:avLst/>
          </a:prstGeom>
          <a:noFill/>
          <a:ln>
            <a:noFill/>
          </a:ln>
        </p:spPr>
        <p:txBody>
          <a:bodyPr lIns="91425" tIns="45700" rIns="91425" bIns="45700" anchor="t" anchorCtr="0">
            <a:noAutofit/>
          </a:bodyPr>
          <a:lstStyle/>
          <a:p>
            <a:pPr lvl="0" algn="just">
              <a:lnSpc>
                <a:spcPct val="90000"/>
              </a:lnSpc>
              <a:buClr>
                <a:schemeClr val="dk1"/>
              </a:buClr>
              <a:buSzPct val="25000"/>
            </a:pPr>
            <a:r>
              <a:rPr lang="en-US" sz="2000" dirty="0" smtClean="0">
                <a:solidFill>
                  <a:schemeClr val="dk1"/>
                </a:solidFill>
                <a:latin typeface="Calibri"/>
                <a:ea typeface="Calibri"/>
                <a:cs typeface="Calibri"/>
                <a:sym typeface="Calibri"/>
              </a:rPr>
              <a:t>In order to develop a </a:t>
            </a:r>
            <a:r>
              <a:rPr lang="en-US" sz="2000" dirty="0">
                <a:solidFill>
                  <a:schemeClr val="dk1"/>
                </a:solidFill>
                <a:latin typeface="Calibri"/>
                <a:ea typeface="Calibri"/>
                <a:cs typeface="Calibri"/>
                <a:sym typeface="Calibri"/>
              </a:rPr>
              <a:t>more user-friendly </a:t>
            </a:r>
            <a:r>
              <a:rPr lang="en-US" sz="2000" dirty="0" smtClean="0">
                <a:solidFill>
                  <a:schemeClr val="dk1"/>
                </a:solidFill>
                <a:latin typeface="Calibri"/>
                <a:ea typeface="Calibri"/>
                <a:cs typeface="Calibri"/>
                <a:sym typeface="Calibri"/>
              </a:rPr>
              <a:t>model,</a:t>
            </a:r>
          </a:p>
          <a:p>
            <a:pPr lvl="0" algn="just">
              <a:lnSpc>
                <a:spcPct val="90000"/>
              </a:lnSpc>
              <a:buClr>
                <a:schemeClr val="dk1"/>
              </a:buClr>
              <a:buSzPct val="25000"/>
            </a:pPr>
            <a:r>
              <a:rPr lang="en-US" sz="2000" dirty="0" smtClean="0">
                <a:solidFill>
                  <a:schemeClr val="dk1"/>
                </a:solidFill>
                <a:latin typeface="Calibri"/>
                <a:ea typeface="Calibri"/>
                <a:cs typeface="Calibri"/>
                <a:sym typeface="Calibri"/>
              </a:rPr>
              <a:t>two cases were modified in order to suit both the</a:t>
            </a:r>
          </a:p>
          <a:p>
            <a:pPr lvl="0" algn="just">
              <a:lnSpc>
                <a:spcPct val="90000"/>
              </a:lnSpc>
              <a:buClr>
                <a:schemeClr val="dk1"/>
              </a:buClr>
              <a:buSzPct val="25000"/>
            </a:pPr>
            <a:r>
              <a:rPr lang="en-US" sz="2000" dirty="0" smtClean="0">
                <a:solidFill>
                  <a:schemeClr val="dk1"/>
                </a:solidFill>
                <a:latin typeface="Calibri"/>
                <a:ea typeface="Calibri"/>
                <a:cs typeface="Calibri"/>
                <a:sym typeface="Calibri"/>
              </a:rPr>
              <a:t>warning devices and microcontroller.  </a:t>
            </a:r>
          </a:p>
          <a:p>
            <a:pPr lvl="0">
              <a:lnSpc>
                <a:spcPct val="90000"/>
              </a:lnSpc>
              <a:buClr>
                <a:schemeClr val="dk1"/>
              </a:buClr>
              <a:buSzPct val="25000"/>
            </a:pPr>
            <a:endParaRPr lang="en-US" sz="2000" dirty="0">
              <a:solidFill>
                <a:schemeClr val="dk1"/>
              </a:solidFill>
              <a:latin typeface="Calibri"/>
              <a:ea typeface="Calibri"/>
              <a:cs typeface="Calibri"/>
              <a:sym typeface="Calibri"/>
            </a:endParaRPr>
          </a:p>
          <a:p>
            <a:pPr marL="342900" marR="0" lvl="0" indent="-342900" algn="l" rtl="0">
              <a:lnSpc>
                <a:spcPct val="90000"/>
              </a:lnSpc>
              <a:spcBef>
                <a:spcPts val="1000"/>
              </a:spcBef>
              <a:spcAft>
                <a:spcPts val="0"/>
              </a:spcAft>
              <a:buClr>
                <a:schemeClr val="dk1"/>
              </a:buClr>
              <a:buFont typeface="Arial"/>
              <a:buNone/>
            </a:pPr>
            <a:endParaRPr sz="2000" dirty="0">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Font typeface="Arial"/>
              <a:buNone/>
            </a:pPr>
            <a:endParaRPr sz="2400" dirty="0">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Font typeface="Arial"/>
              <a:buNone/>
            </a:pPr>
            <a:endParaRPr sz="2400" dirty="0">
              <a:solidFill>
                <a:schemeClr val="dk1"/>
              </a:solidFill>
              <a:latin typeface="Calibri"/>
              <a:ea typeface="Calibri"/>
              <a:cs typeface="Calibri"/>
              <a:sym typeface="Calibri"/>
            </a:endParaRPr>
          </a:p>
        </p:txBody>
      </p:sp>
      <p:sp>
        <p:nvSpPr>
          <p:cNvPr id="178" name="Shape 178"/>
          <p:cNvSpPr txBox="1"/>
          <p:nvPr/>
        </p:nvSpPr>
        <p:spPr>
          <a:xfrm>
            <a:off x="9511602" y="4420677"/>
            <a:ext cx="3133410" cy="2923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dirty="0" smtClean="0">
                <a:solidFill>
                  <a:schemeClr val="dk1"/>
                </a:solidFill>
                <a:latin typeface="Calibri"/>
                <a:ea typeface="Calibri"/>
                <a:cs typeface="Calibri"/>
                <a:sym typeface="Calibri"/>
              </a:rPr>
              <a:t>Case modifications at IDEA Shop, </a:t>
            </a:r>
          </a:p>
          <a:p>
            <a:pPr marL="0" marR="0" lvl="0" indent="0" algn="l" rtl="0">
              <a:spcBef>
                <a:spcPts val="0"/>
              </a:spcBef>
              <a:buSzPct val="25000"/>
              <a:buNone/>
            </a:pPr>
            <a:r>
              <a:rPr lang="en-US" sz="1300" dirty="0" smtClean="0">
                <a:solidFill>
                  <a:schemeClr val="dk1"/>
                </a:solidFill>
                <a:latin typeface="Calibri"/>
                <a:ea typeface="Calibri"/>
                <a:cs typeface="Calibri"/>
                <a:sym typeface="Calibri"/>
              </a:rPr>
              <a:t>IIT Campus.</a:t>
            </a:r>
            <a:endParaRPr lang="en-US" sz="1300" dirty="0">
              <a:solidFill>
                <a:schemeClr val="dk1"/>
              </a:solidFill>
              <a:latin typeface="Calibri"/>
              <a:ea typeface="Calibri"/>
              <a:cs typeface="Calibri"/>
              <a:sym typeface="Calibri"/>
            </a:endParaRPr>
          </a:p>
        </p:txBody>
      </p:sp>
      <p:pic>
        <p:nvPicPr>
          <p:cNvPr id="7" name="Imagem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1133" y="1960528"/>
            <a:ext cx="3073515" cy="2303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618" y="3577379"/>
            <a:ext cx="3646425" cy="2439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Shape 178"/>
          <p:cNvSpPr txBox="1"/>
          <p:nvPr/>
        </p:nvSpPr>
        <p:spPr>
          <a:xfrm>
            <a:off x="1925845" y="6017365"/>
            <a:ext cx="3133410" cy="2923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dirty="0" smtClean="0">
                <a:solidFill>
                  <a:schemeClr val="dk1"/>
                </a:solidFill>
                <a:latin typeface="Calibri"/>
                <a:ea typeface="Calibri"/>
                <a:cs typeface="Calibri"/>
                <a:sym typeface="Calibri"/>
              </a:rPr>
              <a:t>Final prototype cases.</a:t>
            </a:r>
            <a:endParaRPr lang="en-US" sz="13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0907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ctrTitle"/>
          </p:nvPr>
        </p:nvSpPr>
        <p:spPr>
          <a:xfrm>
            <a:off x="818941" y="573343"/>
            <a:ext cx="10200752" cy="1750792"/>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dirty="0">
                <a:solidFill>
                  <a:schemeClr val="dk1"/>
                </a:solidFill>
                <a:latin typeface="Calibri"/>
                <a:ea typeface="Calibri"/>
                <a:cs typeface="Calibri"/>
                <a:sym typeface="Calibri"/>
              </a:rPr>
              <a:t>Warning Sensor:</a:t>
            </a:r>
            <a:br>
              <a:rPr lang="en-US" sz="4000" b="1" i="0" u="none" strike="noStrike" cap="none" dirty="0">
                <a:solidFill>
                  <a:schemeClr val="dk1"/>
                </a:solidFill>
                <a:latin typeface="Calibri"/>
                <a:ea typeface="Calibri"/>
                <a:cs typeface="Calibri"/>
                <a:sym typeface="Calibri"/>
              </a:rPr>
            </a:br>
            <a:r>
              <a:rPr lang="en-US" sz="4000" b="1" dirty="0"/>
              <a:t>F</a:t>
            </a:r>
            <a:r>
              <a:rPr lang="en-US" sz="4000" b="1" dirty="0" smtClean="0"/>
              <a:t>inal </a:t>
            </a:r>
            <a:r>
              <a:rPr lang="en-US" sz="4000" b="1" dirty="0"/>
              <a:t>R</a:t>
            </a:r>
            <a:r>
              <a:rPr lang="en-US" sz="4000" b="1" dirty="0" smtClean="0"/>
              <a:t>esult</a:t>
            </a:r>
            <a:endParaRPr lang="en-US" sz="4000" b="1" i="0" u="none" strike="noStrike" cap="none" dirty="0">
              <a:solidFill>
                <a:schemeClr val="dk1"/>
              </a:solidFill>
              <a:latin typeface="Calibri"/>
              <a:ea typeface="Calibri"/>
              <a:cs typeface="Calibri"/>
              <a:sym typeface="Calibri"/>
            </a:endParaRPr>
          </a:p>
        </p:txBody>
      </p:sp>
      <p:sp>
        <p:nvSpPr>
          <p:cNvPr id="174" name="Shape 174"/>
          <p:cNvSpPr txBox="1"/>
          <p:nvPr/>
        </p:nvSpPr>
        <p:spPr>
          <a:xfrm>
            <a:off x="5010776" y="6241701"/>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75" name="Shape 175"/>
          <p:cNvPicPr preferRelativeResize="0"/>
          <p:nvPr/>
        </p:nvPicPr>
        <p:blipFill rotWithShape="1">
          <a:blip r:embed="rId5">
            <a:alphaModFix/>
          </a:blip>
          <a:srcRect/>
          <a:stretch/>
        </p:blipFill>
        <p:spPr>
          <a:xfrm>
            <a:off x="8591340" y="313025"/>
            <a:ext cx="2486967" cy="1135714"/>
          </a:xfrm>
          <a:prstGeom prst="rect">
            <a:avLst/>
          </a:prstGeom>
          <a:noFill/>
          <a:ln>
            <a:noFill/>
          </a:ln>
        </p:spPr>
      </p:pic>
      <p:pic>
        <p:nvPicPr>
          <p:cNvPr id="176" name="Shape 176"/>
          <p:cNvPicPr preferRelativeResize="0"/>
          <p:nvPr/>
        </p:nvPicPr>
        <p:blipFill rotWithShape="1">
          <a:blip r:embed="rId6">
            <a:alphaModFix/>
          </a:blip>
          <a:srcRect/>
          <a:stretch/>
        </p:blipFill>
        <p:spPr>
          <a:xfrm>
            <a:off x="125604" y="523666"/>
            <a:ext cx="3712866" cy="861492"/>
          </a:xfrm>
          <a:prstGeom prst="rect">
            <a:avLst/>
          </a:prstGeom>
          <a:noFill/>
          <a:ln>
            <a:noFill/>
          </a:ln>
        </p:spPr>
      </p:pic>
      <p:pic>
        <p:nvPicPr>
          <p:cNvPr id="2" name="The Solu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638474" y="2324135"/>
            <a:ext cx="6696506" cy="3766785"/>
          </a:xfrm>
          <a:prstGeom prst="rect">
            <a:avLst/>
          </a:prstGeom>
        </p:spPr>
      </p:pic>
    </p:spTree>
    <p:extLst>
      <p:ext uri="{BB962C8B-B14F-4D97-AF65-F5344CB8AC3E}">
        <p14:creationId xmlns:p14="http://schemas.microsoft.com/office/powerpoint/2010/main" val="15494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855783" y="190168"/>
            <a:ext cx="10200752" cy="1750792"/>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dirty="0">
                <a:solidFill>
                  <a:schemeClr val="dk1"/>
                </a:solidFill>
                <a:latin typeface="Calibri"/>
                <a:ea typeface="Calibri"/>
                <a:cs typeface="Calibri"/>
                <a:sym typeface="Calibri"/>
              </a:rPr>
              <a:t>Conclusion and </a:t>
            </a:r>
            <a:r>
              <a:rPr lang="en-US" sz="4000" b="1" i="0" u="none" strike="noStrike" cap="none" dirty="0" smtClean="0">
                <a:solidFill>
                  <a:schemeClr val="dk1"/>
                </a:solidFill>
                <a:latin typeface="Calibri"/>
                <a:ea typeface="Calibri"/>
                <a:cs typeface="Calibri"/>
                <a:sym typeface="Calibri"/>
              </a:rPr>
              <a:t>optimization</a:t>
            </a:r>
            <a:endParaRPr lang="en-US" sz="4000" b="1" i="0" u="none" strike="noStrike" cap="none" dirty="0">
              <a:solidFill>
                <a:schemeClr val="dk1"/>
              </a:solidFill>
              <a:latin typeface="Calibri"/>
              <a:ea typeface="Calibri"/>
              <a:cs typeface="Calibri"/>
              <a:sym typeface="Calibri"/>
            </a:endParaRPr>
          </a:p>
        </p:txBody>
      </p:sp>
      <p:sp>
        <p:nvSpPr>
          <p:cNvPr id="185" name="Shape 185"/>
          <p:cNvSpPr txBox="1"/>
          <p:nvPr/>
        </p:nvSpPr>
        <p:spPr>
          <a:xfrm>
            <a:off x="5010776" y="6241701"/>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86" name="Shape 186"/>
          <p:cNvPicPr preferRelativeResize="0"/>
          <p:nvPr/>
        </p:nvPicPr>
        <p:blipFill rotWithShape="1">
          <a:blip r:embed="rId3">
            <a:alphaModFix/>
          </a:blip>
          <a:srcRect/>
          <a:stretch/>
        </p:blipFill>
        <p:spPr>
          <a:xfrm>
            <a:off x="8591340" y="313025"/>
            <a:ext cx="2486967" cy="1135714"/>
          </a:xfrm>
          <a:prstGeom prst="rect">
            <a:avLst/>
          </a:prstGeom>
          <a:noFill/>
          <a:ln>
            <a:noFill/>
          </a:ln>
        </p:spPr>
      </p:pic>
      <p:pic>
        <p:nvPicPr>
          <p:cNvPr id="187" name="Shape 187"/>
          <p:cNvPicPr preferRelativeResize="0"/>
          <p:nvPr/>
        </p:nvPicPr>
        <p:blipFill rotWithShape="1">
          <a:blip r:embed="rId4">
            <a:alphaModFix/>
          </a:blip>
          <a:srcRect/>
          <a:stretch/>
        </p:blipFill>
        <p:spPr>
          <a:xfrm>
            <a:off x="125604" y="523666"/>
            <a:ext cx="3712866" cy="861492"/>
          </a:xfrm>
          <a:prstGeom prst="rect">
            <a:avLst/>
          </a:prstGeom>
          <a:noFill/>
          <a:ln>
            <a:noFill/>
          </a:ln>
        </p:spPr>
      </p:pic>
      <p:sp>
        <p:nvSpPr>
          <p:cNvPr id="188" name="Shape 188"/>
          <p:cNvSpPr txBox="1"/>
          <p:nvPr/>
        </p:nvSpPr>
        <p:spPr>
          <a:xfrm>
            <a:off x="855783" y="2433183"/>
            <a:ext cx="10539047" cy="218049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Font typeface="Arial"/>
              <a:buNone/>
            </a:pPr>
            <a:endParaRPr sz="2400">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Font typeface="Arial"/>
              <a:buNone/>
            </a:pPr>
            <a:endParaRPr sz="2400">
              <a:solidFill>
                <a:schemeClr val="dk1"/>
              </a:solidFill>
              <a:latin typeface="Calibri"/>
              <a:ea typeface="Calibri"/>
              <a:cs typeface="Calibri"/>
              <a:sym typeface="Calibri"/>
            </a:endParaRPr>
          </a:p>
        </p:txBody>
      </p:sp>
      <p:sp>
        <p:nvSpPr>
          <p:cNvPr id="189" name="Shape 189"/>
          <p:cNvSpPr txBox="1"/>
          <p:nvPr/>
        </p:nvSpPr>
        <p:spPr>
          <a:xfrm>
            <a:off x="803809" y="2383955"/>
            <a:ext cx="10304700" cy="2952900"/>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1000"/>
              </a:spcBef>
              <a:buClr>
                <a:schemeClr val="dk1"/>
              </a:buClr>
              <a:buFont typeface="Arial"/>
              <a:buNone/>
            </a:pPr>
            <a:r>
              <a:rPr lang="en-US" sz="2000"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The prototype achieved its previous stated objectives and enhanced the safety matter at   Wishnick Hall.</a:t>
            </a:r>
          </a:p>
          <a:p>
            <a:pPr marL="342900" marR="0" lvl="0" indent="-342900" algn="l" rtl="0">
              <a:lnSpc>
                <a:spcPct val="90000"/>
              </a:lnSpc>
              <a:spcBef>
                <a:spcPts val="1000"/>
              </a:spcBef>
              <a:buClr>
                <a:schemeClr val="dk1"/>
              </a:buClr>
              <a:buFont typeface="Arial"/>
              <a:buNone/>
            </a:pPr>
            <a:endParaRPr lang="en-US" sz="2000" dirty="0" smtClean="0">
              <a:solidFill>
                <a:schemeClr val="dk1"/>
              </a:solidFill>
              <a:latin typeface="Calibri"/>
              <a:ea typeface="Calibri"/>
              <a:cs typeface="Calibri"/>
              <a:sym typeface="Calibri"/>
            </a:endParaRPr>
          </a:p>
          <a:p>
            <a:pPr marL="342900" marR="0" lvl="0" indent="-342900" algn="l" rtl="0">
              <a:lnSpc>
                <a:spcPct val="90000"/>
              </a:lnSpc>
              <a:spcBef>
                <a:spcPts val="1000"/>
              </a:spcBef>
              <a:buClr>
                <a:schemeClr val="dk1"/>
              </a:buClr>
              <a:buFont typeface="Arial"/>
              <a:buNone/>
            </a:pPr>
            <a:r>
              <a:rPr lang="en-US" sz="2000"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As every project, some optimizations can be done, such as:</a:t>
            </a:r>
          </a:p>
          <a:p>
            <a:pPr marL="342900" marR="0" lvl="0" indent="-342900" algn="l" rtl="0">
              <a:lnSpc>
                <a:spcPct val="90000"/>
              </a:lnSpc>
              <a:spcBef>
                <a:spcPts val="1000"/>
              </a:spcBef>
              <a:buClr>
                <a:schemeClr val="dk1"/>
              </a:buClr>
              <a:buFont typeface="Arial"/>
              <a:buNone/>
            </a:pPr>
            <a:endParaRPr lang="en-US" sz="2000" dirty="0" smtClean="0">
              <a:solidFill>
                <a:schemeClr val="dk1"/>
              </a:solidFill>
              <a:latin typeface="Calibri"/>
              <a:ea typeface="Calibri"/>
              <a:cs typeface="Calibri"/>
              <a:sym typeface="Calibri"/>
            </a:endParaRPr>
          </a:p>
          <a:p>
            <a:pPr marL="342900" marR="0" lvl="0" indent="-342900" algn="l" rtl="0">
              <a:lnSpc>
                <a:spcPct val="90000"/>
              </a:lnSpc>
              <a:spcBef>
                <a:spcPts val="1000"/>
              </a:spcBef>
              <a:buClr>
                <a:schemeClr val="dk1"/>
              </a:buClr>
              <a:buFont typeface="Arial" panose="020B0604020202020204" pitchFamily="34" charset="0"/>
              <a:buChar char="•"/>
            </a:pPr>
            <a:r>
              <a:rPr lang="en-US" sz="2000" dirty="0" smtClean="0">
                <a:solidFill>
                  <a:schemeClr val="dk1"/>
                </a:solidFill>
                <a:latin typeface="Calibri"/>
                <a:ea typeface="Calibri"/>
                <a:cs typeface="Calibri"/>
                <a:sym typeface="Calibri"/>
              </a:rPr>
              <a:t>Replace sensor for image processing;</a:t>
            </a:r>
          </a:p>
          <a:p>
            <a:pPr marL="342900" marR="0" lvl="0" indent="-342900" algn="l" rtl="0">
              <a:lnSpc>
                <a:spcPct val="90000"/>
              </a:lnSpc>
              <a:spcBef>
                <a:spcPts val="1000"/>
              </a:spcBef>
              <a:buClr>
                <a:schemeClr val="dk1"/>
              </a:buClr>
              <a:buFont typeface="Arial" panose="020B0604020202020204" pitchFamily="34" charset="0"/>
              <a:buChar char="•"/>
            </a:pPr>
            <a:r>
              <a:rPr lang="en-US" sz="2000" dirty="0" smtClean="0">
                <a:solidFill>
                  <a:schemeClr val="dk1"/>
                </a:solidFill>
                <a:latin typeface="Calibri"/>
                <a:ea typeface="Calibri"/>
                <a:cs typeface="Calibri"/>
                <a:sym typeface="Calibri"/>
              </a:rPr>
              <a:t>Design permanent case and installation, with luminous “EXIT” signs, for mass production;</a:t>
            </a:r>
          </a:p>
          <a:p>
            <a:pPr marL="342900" marR="0" lvl="0" indent="-342900" algn="l" rtl="0">
              <a:lnSpc>
                <a:spcPct val="90000"/>
              </a:lnSpc>
              <a:spcBef>
                <a:spcPts val="1000"/>
              </a:spcBef>
              <a:buClr>
                <a:schemeClr val="dk1"/>
              </a:buClr>
              <a:buFont typeface="Arial" panose="020B0604020202020204" pitchFamily="34" charset="0"/>
              <a:buChar char="•"/>
            </a:pPr>
            <a:r>
              <a:rPr lang="en-US" sz="2000" dirty="0" smtClean="0">
                <a:solidFill>
                  <a:schemeClr val="dk1"/>
                </a:solidFill>
                <a:latin typeface="Calibri"/>
                <a:ea typeface="Calibri"/>
                <a:cs typeface="Calibri"/>
                <a:sym typeface="Calibri"/>
              </a:rPr>
              <a:t>Design a </a:t>
            </a:r>
            <a:r>
              <a:rPr lang="en-US" sz="2000" smtClean="0">
                <a:solidFill>
                  <a:schemeClr val="dk1"/>
                </a:solidFill>
                <a:latin typeface="Calibri"/>
                <a:ea typeface="Calibri"/>
                <a:cs typeface="Calibri"/>
                <a:sym typeface="Calibri"/>
              </a:rPr>
              <a:t>more compact </a:t>
            </a:r>
            <a:r>
              <a:rPr lang="en-US" sz="2000" dirty="0" smtClean="0">
                <a:solidFill>
                  <a:schemeClr val="dk1"/>
                </a:solidFill>
                <a:latin typeface="Calibri"/>
                <a:ea typeface="Calibri"/>
                <a:cs typeface="Calibri"/>
                <a:sym typeface="Calibri"/>
              </a:rPr>
              <a:t>Printed Circuit Board (PCB);</a:t>
            </a:r>
          </a:p>
          <a:p>
            <a:pPr marL="342900" marR="0" lvl="0" indent="-342900" algn="l" rtl="0">
              <a:lnSpc>
                <a:spcPct val="90000"/>
              </a:lnSpc>
              <a:spcBef>
                <a:spcPts val="1000"/>
              </a:spcBef>
              <a:buClr>
                <a:schemeClr val="dk1"/>
              </a:buClr>
              <a:buFont typeface="Arial" panose="020B0604020202020204" pitchFamily="34" charset="0"/>
              <a:buChar char="•"/>
            </a:pPr>
            <a:r>
              <a:rPr lang="en-US" sz="2000" dirty="0" smtClean="0">
                <a:solidFill>
                  <a:schemeClr val="dk1"/>
                </a:solidFill>
                <a:latin typeface="Calibri"/>
                <a:ea typeface="Calibri"/>
                <a:cs typeface="Calibri"/>
                <a:sym typeface="Calibri"/>
              </a:rPr>
              <a:t>Change in power source depending on location.</a:t>
            </a:r>
            <a:endParaRPr sz="20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839038" y="645739"/>
            <a:ext cx="10200752" cy="1148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a:solidFill>
                  <a:schemeClr val="dk1"/>
                </a:solidFill>
                <a:latin typeface="Calibri"/>
                <a:ea typeface="Calibri"/>
                <a:cs typeface="Calibri"/>
                <a:sym typeface="Calibri"/>
              </a:rPr>
              <a:t>Introduction</a:t>
            </a:r>
          </a:p>
        </p:txBody>
      </p:sp>
      <p:sp>
        <p:nvSpPr>
          <p:cNvPr id="95" name="Shape 95"/>
          <p:cNvSpPr txBox="1">
            <a:spLocks noGrp="1"/>
          </p:cNvSpPr>
          <p:nvPr>
            <p:ph type="subTitle" idx="1"/>
          </p:nvPr>
        </p:nvSpPr>
        <p:spPr>
          <a:xfrm>
            <a:off x="1232594" y="1972556"/>
            <a:ext cx="6128326" cy="3102627"/>
          </a:xfrm>
          <a:prstGeom prst="rect">
            <a:avLst/>
          </a:prstGeom>
          <a:noFill/>
          <a:ln>
            <a:noFill/>
          </a:ln>
        </p:spPr>
        <p:txBody>
          <a:bodyPr lIns="91425" tIns="45700" rIns="91425" bIns="45700" anchor="t" anchorCtr="0">
            <a:noAutofit/>
          </a:bodyPr>
          <a:lstStyle/>
          <a:p>
            <a:pPr algn="just"/>
            <a:r>
              <a:rPr lang="en-US" sz="2000" dirty="0"/>
              <a:t>Wishnick Hall, built in 1945, hosts many events. It counts with five classrooms and one auditorium. </a:t>
            </a:r>
          </a:p>
          <a:p>
            <a:pPr marL="0" marR="0" lvl="0" indent="0" algn="ctr" rtl="0">
              <a:lnSpc>
                <a:spcPct val="90000"/>
              </a:lnSpc>
              <a:spcBef>
                <a:spcPts val="1000"/>
              </a:spcBef>
              <a:spcAft>
                <a:spcPts val="0"/>
              </a:spcAft>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p:txBody>
      </p:sp>
      <p:sp>
        <p:nvSpPr>
          <p:cNvPr id="96" name="Shape 96"/>
          <p:cNvSpPr txBox="1"/>
          <p:nvPr/>
        </p:nvSpPr>
        <p:spPr>
          <a:xfrm>
            <a:off x="5010778" y="6206532"/>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97" name="Shape 97"/>
          <p:cNvPicPr preferRelativeResize="0"/>
          <p:nvPr/>
        </p:nvPicPr>
        <p:blipFill rotWithShape="1">
          <a:blip r:embed="rId3">
            <a:alphaModFix/>
          </a:blip>
          <a:srcRect/>
          <a:stretch/>
        </p:blipFill>
        <p:spPr>
          <a:xfrm>
            <a:off x="8591340" y="313025"/>
            <a:ext cx="2486967" cy="1135714"/>
          </a:xfrm>
          <a:prstGeom prst="rect">
            <a:avLst/>
          </a:prstGeom>
          <a:noFill/>
          <a:ln>
            <a:noFill/>
          </a:ln>
        </p:spPr>
      </p:pic>
      <p:pic>
        <p:nvPicPr>
          <p:cNvPr id="98" name="Shape 98"/>
          <p:cNvPicPr preferRelativeResize="0"/>
          <p:nvPr/>
        </p:nvPicPr>
        <p:blipFill rotWithShape="1">
          <a:blip r:embed="rId4">
            <a:alphaModFix/>
          </a:blip>
          <a:srcRect/>
          <a:stretch/>
        </p:blipFill>
        <p:spPr>
          <a:xfrm>
            <a:off x="125604" y="523666"/>
            <a:ext cx="3712866" cy="861492"/>
          </a:xfrm>
          <a:prstGeom prst="rect">
            <a:avLst/>
          </a:prstGeom>
          <a:noFill/>
          <a:ln>
            <a:noFill/>
          </a:ln>
        </p:spPr>
      </p:pic>
      <p:pic>
        <p:nvPicPr>
          <p:cNvPr id="99" name="Shape 99"/>
          <p:cNvPicPr preferRelativeResize="0"/>
          <p:nvPr/>
        </p:nvPicPr>
        <p:blipFill rotWithShape="1">
          <a:blip r:embed="rId5">
            <a:alphaModFix/>
          </a:blip>
          <a:srcRect/>
          <a:stretch/>
        </p:blipFill>
        <p:spPr>
          <a:xfrm>
            <a:off x="2373921" y="3009053"/>
            <a:ext cx="3751386" cy="2813539"/>
          </a:xfrm>
          <a:prstGeom prst="rect">
            <a:avLst/>
          </a:prstGeom>
          <a:noFill/>
          <a:ln>
            <a:noFill/>
          </a:ln>
        </p:spPr>
      </p:pic>
      <p:sp>
        <p:nvSpPr>
          <p:cNvPr id="100" name="Shape 100"/>
          <p:cNvSpPr txBox="1"/>
          <p:nvPr/>
        </p:nvSpPr>
        <p:spPr>
          <a:xfrm>
            <a:off x="3234142" y="5845248"/>
            <a:ext cx="2125227" cy="2923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dirty="0">
                <a:solidFill>
                  <a:schemeClr val="dk1"/>
                </a:solidFill>
                <a:latin typeface="Calibri"/>
                <a:ea typeface="Calibri"/>
                <a:cs typeface="Calibri"/>
                <a:sym typeface="Calibri"/>
              </a:rPr>
              <a:t>Wishnick Hall – IIT Campus.</a:t>
            </a:r>
          </a:p>
        </p:txBody>
      </p:sp>
      <p:pic>
        <p:nvPicPr>
          <p:cNvPr id="101" name="Shape 101"/>
          <p:cNvPicPr preferRelativeResize="0"/>
          <p:nvPr/>
        </p:nvPicPr>
        <p:blipFill rotWithShape="1">
          <a:blip r:embed="rId6">
            <a:alphaModFix/>
          </a:blip>
          <a:srcRect/>
          <a:stretch/>
        </p:blipFill>
        <p:spPr>
          <a:xfrm>
            <a:off x="7742246" y="2083526"/>
            <a:ext cx="2910512" cy="4123005"/>
          </a:xfrm>
          <a:prstGeom prst="rect">
            <a:avLst/>
          </a:prstGeom>
          <a:noFill/>
          <a:ln>
            <a:noFill/>
          </a:ln>
        </p:spPr>
      </p:pic>
      <p:sp>
        <p:nvSpPr>
          <p:cNvPr id="102" name="Shape 102"/>
          <p:cNvSpPr txBox="1"/>
          <p:nvPr/>
        </p:nvSpPr>
        <p:spPr>
          <a:xfrm>
            <a:off x="8174668" y="6245003"/>
            <a:ext cx="2314469" cy="2923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a:solidFill>
                  <a:schemeClr val="dk1"/>
                </a:solidFill>
                <a:latin typeface="Calibri"/>
                <a:ea typeface="Calibri"/>
                <a:cs typeface="Calibri"/>
                <a:sym typeface="Calibri"/>
              </a:rPr>
              <a:t>Auditorium sketch – CAD 2016.</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839038" y="645739"/>
            <a:ext cx="10200900" cy="11487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a:t>Introduction</a:t>
            </a:r>
          </a:p>
        </p:txBody>
      </p:sp>
      <p:sp>
        <p:nvSpPr>
          <p:cNvPr id="109" name="Shape 109"/>
          <p:cNvSpPr txBox="1"/>
          <p:nvPr/>
        </p:nvSpPr>
        <p:spPr>
          <a:xfrm>
            <a:off x="5010778" y="6206532"/>
            <a:ext cx="2229000" cy="36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10" name="Shape 110"/>
          <p:cNvPicPr preferRelativeResize="0"/>
          <p:nvPr/>
        </p:nvPicPr>
        <p:blipFill rotWithShape="1">
          <a:blip r:embed="rId5">
            <a:alphaModFix/>
          </a:blip>
          <a:srcRect/>
          <a:stretch/>
        </p:blipFill>
        <p:spPr>
          <a:xfrm>
            <a:off x="8591340" y="313025"/>
            <a:ext cx="2487000" cy="1135800"/>
          </a:xfrm>
          <a:prstGeom prst="rect">
            <a:avLst/>
          </a:prstGeom>
          <a:noFill/>
          <a:ln>
            <a:noFill/>
          </a:ln>
        </p:spPr>
      </p:pic>
      <p:pic>
        <p:nvPicPr>
          <p:cNvPr id="111" name="Shape 111"/>
          <p:cNvPicPr preferRelativeResize="0"/>
          <p:nvPr/>
        </p:nvPicPr>
        <p:blipFill rotWithShape="1">
          <a:blip r:embed="rId6">
            <a:alphaModFix/>
          </a:blip>
          <a:srcRect/>
          <a:stretch/>
        </p:blipFill>
        <p:spPr>
          <a:xfrm>
            <a:off x="125604" y="523666"/>
            <a:ext cx="3712800" cy="861600"/>
          </a:xfrm>
          <a:prstGeom prst="rect">
            <a:avLst/>
          </a:prstGeom>
          <a:noFill/>
          <a:ln>
            <a:noFill/>
          </a:ln>
        </p:spPr>
      </p:pic>
      <p:pic>
        <p:nvPicPr>
          <p:cNvPr id="3" name="The Probl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20603" y="1916512"/>
            <a:ext cx="7237769" cy="4071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ctrTitle"/>
          </p:nvPr>
        </p:nvSpPr>
        <p:spPr>
          <a:xfrm>
            <a:off x="839038" y="645739"/>
            <a:ext cx="10200752" cy="1148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a:solidFill>
                  <a:schemeClr val="dk1"/>
                </a:solidFill>
                <a:latin typeface="Calibri"/>
                <a:ea typeface="Calibri"/>
                <a:cs typeface="Calibri"/>
                <a:sym typeface="Calibri"/>
              </a:rPr>
              <a:t>Proposal</a:t>
            </a:r>
          </a:p>
        </p:txBody>
      </p:sp>
      <p:sp>
        <p:nvSpPr>
          <p:cNvPr id="118" name="Shape 118"/>
          <p:cNvSpPr txBox="1"/>
          <p:nvPr/>
        </p:nvSpPr>
        <p:spPr>
          <a:xfrm>
            <a:off x="5010778" y="6206532"/>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19" name="Shape 119"/>
          <p:cNvPicPr preferRelativeResize="0"/>
          <p:nvPr/>
        </p:nvPicPr>
        <p:blipFill rotWithShape="1">
          <a:blip r:embed="rId3">
            <a:alphaModFix/>
          </a:blip>
          <a:srcRect/>
          <a:stretch/>
        </p:blipFill>
        <p:spPr>
          <a:xfrm>
            <a:off x="8591340" y="313025"/>
            <a:ext cx="2486967" cy="1135714"/>
          </a:xfrm>
          <a:prstGeom prst="rect">
            <a:avLst/>
          </a:prstGeom>
          <a:noFill/>
          <a:ln>
            <a:noFill/>
          </a:ln>
        </p:spPr>
      </p:pic>
      <p:pic>
        <p:nvPicPr>
          <p:cNvPr id="120" name="Shape 120"/>
          <p:cNvPicPr preferRelativeResize="0"/>
          <p:nvPr/>
        </p:nvPicPr>
        <p:blipFill rotWithShape="1">
          <a:blip r:embed="rId4">
            <a:alphaModFix/>
          </a:blip>
          <a:srcRect/>
          <a:stretch/>
        </p:blipFill>
        <p:spPr>
          <a:xfrm>
            <a:off x="125604" y="523666"/>
            <a:ext cx="3712866" cy="861492"/>
          </a:xfrm>
          <a:prstGeom prst="rect">
            <a:avLst/>
          </a:prstGeom>
          <a:noFill/>
          <a:ln>
            <a:noFill/>
          </a:ln>
        </p:spPr>
      </p:pic>
      <p:pic>
        <p:nvPicPr>
          <p:cNvPr id="121" name="Shape 121"/>
          <p:cNvPicPr preferRelativeResize="0"/>
          <p:nvPr/>
        </p:nvPicPr>
        <p:blipFill rotWithShape="1">
          <a:blip r:embed="rId5">
            <a:alphaModFix/>
          </a:blip>
          <a:srcRect/>
          <a:stretch/>
        </p:blipFill>
        <p:spPr>
          <a:xfrm>
            <a:off x="4187262" y="3134827"/>
            <a:ext cx="3504305" cy="2628229"/>
          </a:xfrm>
          <a:prstGeom prst="rect">
            <a:avLst/>
          </a:prstGeom>
          <a:noFill/>
          <a:ln>
            <a:noFill/>
          </a:ln>
        </p:spPr>
      </p:pic>
      <p:sp>
        <p:nvSpPr>
          <p:cNvPr id="122" name="Shape 122"/>
          <p:cNvSpPr txBox="1"/>
          <p:nvPr/>
        </p:nvSpPr>
        <p:spPr>
          <a:xfrm>
            <a:off x="4751866" y="5772748"/>
            <a:ext cx="2487972" cy="2923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dirty="0">
                <a:solidFill>
                  <a:schemeClr val="dk1"/>
                </a:solidFill>
                <a:latin typeface="Calibri"/>
                <a:ea typeface="Calibri"/>
                <a:cs typeface="Calibri"/>
                <a:sym typeface="Calibri"/>
              </a:rPr>
              <a:t>Operating door – Wishnick Hall.</a:t>
            </a:r>
          </a:p>
        </p:txBody>
      </p:sp>
      <p:sp>
        <p:nvSpPr>
          <p:cNvPr id="117" name="Shape 117"/>
          <p:cNvSpPr txBox="1">
            <a:spLocks noGrp="1"/>
          </p:cNvSpPr>
          <p:nvPr>
            <p:ph type="subTitle" idx="1"/>
          </p:nvPr>
        </p:nvSpPr>
        <p:spPr>
          <a:xfrm>
            <a:off x="957941" y="2127055"/>
            <a:ext cx="10334730" cy="218049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000" b="0" i="0" u="none" strike="noStrike" cap="none" dirty="0" smtClean="0">
                <a:solidFill>
                  <a:schemeClr val="dk1"/>
                </a:solidFill>
                <a:latin typeface="Calibri"/>
                <a:ea typeface="Calibri"/>
                <a:cs typeface="Calibri"/>
                <a:sym typeface="Calibri"/>
              </a:rPr>
              <a:t>In order to solve this issue, we were proposed to implement a warning sensor inside the auditorium, powered by a solar panel and a backup battery. This device would detect people approaching the door from inside and warn people outside, reducing impact risks similar to the video presented.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ctrTitle"/>
          </p:nvPr>
        </p:nvSpPr>
        <p:spPr>
          <a:xfrm>
            <a:off x="818941" y="573343"/>
            <a:ext cx="10200752" cy="1750792"/>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a:solidFill>
                  <a:schemeClr val="dk1"/>
                </a:solidFill>
                <a:latin typeface="Calibri"/>
                <a:ea typeface="Calibri"/>
                <a:cs typeface="Calibri"/>
                <a:sym typeface="Calibri"/>
              </a:rPr>
              <a:t>Warning Sensor:</a:t>
            </a:r>
            <a:br>
              <a:rPr lang="en-US" sz="4000" b="1" i="0" u="none" strike="noStrike" cap="none">
                <a:solidFill>
                  <a:schemeClr val="dk1"/>
                </a:solidFill>
                <a:latin typeface="Calibri"/>
                <a:ea typeface="Calibri"/>
                <a:cs typeface="Calibri"/>
                <a:sym typeface="Calibri"/>
              </a:rPr>
            </a:br>
            <a:r>
              <a:rPr lang="en-US" sz="4000" b="1" i="0" u="none" strike="noStrike" cap="none">
                <a:solidFill>
                  <a:schemeClr val="dk1"/>
                </a:solidFill>
                <a:latin typeface="Calibri"/>
                <a:ea typeface="Calibri"/>
                <a:cs typeface="Calibri"/>
                <a:sym typeface="Calibri"/>
              </a:rPr>
              <a:t>development</a:t>
            </a:r>
          </a:p>
        </p:txBody>
      </p:sp>
      <p:sp>
        <p:nvSpPr>
          <p:cNvPr id="128" name="Shape 128"/>
          <p:cNvSpPr txBox="1">
            <a:spLocks noGrp="1"/>
          </p:cNvSpPr>
          <p:nvPr>
            <p:ph type="subTitle" idx="1"/>
          </p:nvPr>
        </p:nvSpPr>
        <p:spPr>
          <a:xfrm>
            <a:off x="753625" y="2584453"/>
            <a:ext cx="5830053" cy="218049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000" b="0" i="0" u="none" strike="noStrike" cap="none" dirty="0" smtClean="0">
                <a:solidFill>
                  <a:schemeClr val="dk1"/>
                </a:solidFill>
                <a:latin typeface="Calibri"/>
                <a:ea typeface="Calibri"/>
                <a:cs typeface="Calibri"/>
                <a:sym typeface="Calibri"/>
              </a:rPr>
              <a:t>The warning system is visual and audible, so even people with certain disabilities will be able to use its functionalities.</a:t>
            </a:r>
            <a:endParaRPr sz="24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p:txBody>
      </p:sp>
      <p:sp>
        <p:nvSpPr>
          <p:cNvPr id="129" name="Shape 129"/>
          <p:cNvSpPr txBox="1"/>
          <p:nvPr/>
        </p:nvSpPr>
        <p:spPr>
          <a:xfrm>
            <a:off x="5010778" y="6206532"/>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30" name="Shape 130"/>
          <p:cNvPicPr preferRelativeResize="0"/>
          <p:nvPr/>
        </p:nvPicPr>
        <p:blipFill rotWithShape="1">
          <a:blip r:embed="rId3">
            <a:alphaModFix/>
          </a:blip>
          <a:srcRect/>
          <a:stretch/>
        </p:blipFill>
        <p:spPr>
          <a:xfrm>
            <a:off x="8591340" y="313025"/>
            <a:ext cx="2486967" cy="1135714"/>
          </a:xfrm>
          <a:prstGeom prst="rect">
            <a:avLst/>
          </a:prstGeom>
          <a:noFill/>
          <a:ln>
            <a:noFill/>
          </a:ln>
        </p:spPr>
      </p:pic>
      <p:pic>
        <p:nvPicPr>
          <p:cNvPr id="131" name="Shape 131"/>
          <p:cNvPicPr preferRelativeResize="0"/>
          <p:nvPr/>
        </p:nvPicPr>
        <p:blipFill rotWithShape="1">
          <a:blip r:embed="rId4">
            <a:alphaModFix/>
          </a:blip>
          <a:srcRect/>
          <a:stretch/>
        </p:blipFill>
        <p:spPr>
          <a:xfrm>
            <a:off x="125604" y="523666"/>
            <a:ext cx="3712866" cy="861492"/>
          </a:xfrm>
          <a:prstGeom prst="rect">
            <a:avLst/>
          </a:prstGeom>
          <a:noFill/>
          <a:ln>
            <a:noFill/>
          </a:ln>
        </p:spPr>
      </p:pic>
      <p:pic>
        <p:nvPicPr>
          <p:cNvPr id="132" name="Shape 132"/>
          <p:cNvPicPr preferRelativeResize="0"/>
          <p:nvPr/>
        </p:nvPicPr>
        <p:blipFill rotWithShape="1">
          <a:blip r:embed="rId5">
            <a:alphaModFix/>
          </a:blip>
          <a:srcRect/>
          <a:stretch/>
        </p:blipFill>
        <p:spPr>
          <a:xfrm>
            <a:off x="7008524" y="2540371"/>
            <a:ext cx="2652108" cy="3535309"/>
          </a:xfrm>
          <a:prstGeom prst="rect">
            <a:avLst/>
          </a:prstGeom>
          <a:noFill/>
          <a:ln>
            <a:noFill/>
          </a:ln>
        </p:spPr>
      </p:pic>
      <p:sp>
        <p:nvSpPr>
          <p:cNvPr id="133" name="Shape 133"/>
          <p:cNvSpPr txBox="1"/>
          <p:nvPr/>
        </p:nvSpPr>
        <p:spPr>
          <a:xfrm>
            <a:off x="9660632" y="5648662"/>
            <a:ext cx="1518997" cy="4924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dirty="0" smtClean="0">
                <a:solidFill>
                  <a:schemeClr val="dk1"/>
                </a:solidFill>
                <a:latin typeface="Calibri"/>
                <a:ea typeface="Calibri"/>
                <a:cs typeface="Calibri"/>
                <a:sym typeface="Calibri"/>
              </a:rPr>
              <a:t>Audible and visual warning system.</a:t>
            </a:r>
            <a:endParaRPr lang="en-US" sz="13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ctrTitle"/>
          </p:nvPr>
        </p:nvSpPr>
        <p:spPr>
          <a:xfrm>
            <a:off x="818941" y="573343"/>
            <a:ext cx="10200752" cy="1750792"/>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dirty="0">
                <a:solidFill>
                  <a:schemeClr val="dk1"/>
                </a:solidFill>
                <a:latin typeface="Calibri"/>
                <a:ea typeface="Calibri"/>
                <a:cs typeface="Calibri"/>
                <a:sym typeface="Calibri"/>
              </a:rPr>
              <a:t>Warning Sensor:</a:t>
            </a:r>
            <a:br>
              <a:rPr lang="en-US" sz="4000" b="1" i="0" u="none" strike="noStrike" cap="none" dirty="0">
                <a:solidFill>
                  <a:schemeClr val="dk1"/>
                </a:solidFill>
                <a:latin typeface="Calibri"/>
                <a:ea typeface="Calibri"/>
                <a:cs typeface="Calibri"/>
                <a:sym typeface="Calibri"/>
              </a:rPr>
            </a:br>
            <a:r>
              <a:rPr lang="en-US" sz="4000" b="1" dirty="0" smtClean="0"/>
              <a:t>Power </a:t>
            </a:r>
            <a:r>
              <a:rPr lang="en-US" sz="4000" b="1" dirty="0"/>
              <a:t>S</a:t>
            </a:r>
            <a:r>
              <a:rPr lang="en-US" sz="4000" b="1" i="0" u="none" strike="noStrike" cap="none" dirty="0" smtClean="0">
                <a:solidFill>
                  <a:schemeClr val="dk1"/>
                </a:solidFill>
                <a:latin typeface="Calibri"/>
                <a:ea typeface="Calibri"/>
                <a:cs typeface="Calibri"/>
                <a:sym typeface="Calibri"/>
              </a:rPr>
              <a:t>ource</a:t>
            </a:r>
            <a:endParaRPr lang="en-US" sz="4000" b="1" i="0" u="none" strike="noStrike" cap="none" dirty="0">
              <a:solidFill>
                <a:schemeClr val="dk1"/>
              </a:solidFill>
              <a:latin typeface="Calibri"/>
              <a:ea typeface="Calibri"/>
              <a:cs typeface="Calibri"/>
              <a:sym typeface="Calibri"/>
            </a:endParaRPr>
          </a:p>
        </p:txBody>
      </p:sp>
      <p:sp>
        <p:nvSpPr>
          <p:cNvPr id="139" name="Shape 139"/>
          <p:cNvSpPr txBox="1">
            <a:spLocks noGrp="1"/>
          </p:cNvSpPr>
          <p:nvPr>
            <p:ph type="subTitle" idx="1"/>
          </p:nvPr>
        </p:nvSpPr>
        <p:spPr>
          <a:xfrm>
            <a:off x="753625" y="2584453"/>
            <a:ext cx="10539047" cy="218049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endParaRPr sz="2400" b="0" i="0" u="none" strike="noStrike" cap="none">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SzPct val="25000"/>
              <a:buFont typeface="Arial"/>
              <a:buNone/>
            </a:pPr>
            <a:endParaRPr sz="2400" b="0" i="0" u="none" strike="noStrike" cap="none">
              <a:solidFill>
                <a:schemeClr val="dk1"/>
              </a:solidFill>
              <a:latin typeface="Calibri"/>
              <a:ea typeface="Calibri"/>
              <a:cs typeface="Calibri"/>
              <a:sym typeface="Calibri"/>
            </a:endParaRPr>
          </a:p>
        </p:txBody>
      </p:sp>
      <p:sp>
        <p:nvSpPr>
          <p:cNvPr id="140" name="Shape 140"/>
          <p:cNvSpPr txBox="1"/>
          <p:nvPr/>
        </p:nvSpPr>
        <p:spPr>
          <a:xfrm>
            <a:off x="5010776" y="6241701"/>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41" name="Shape 141"/>
          <p:cNvPicPr preferRelativeResize="0"/>
          <p:nvPr/>
        </p:nvPicPr>
        <p:blipFill rotWithShape="1">
          <a:blip r:embed="rId3">
            <a:alphaModFix/>
          </a:blip>
          <a:srcRect/>
          <a:stretch/>
        </p:blipFill>
        <p:spPr>
          <a:xfrm>
            <a:off x="8591340" y="313025"/>
            <a:ext cx="2486967" cy="1135714"/>
          </a:xfrm>
          <a:prstGeom prst="rect">
            <a:avLst/>
          </a:prstGeom>
          <a:noFill/>
          <a:ln>
            <a:noFill/>
          </a:ln>
        </p:spPr>
      </p:pic>
      <p:pic>
        <p:nvPicPr>
          <p:cNvPr id="142" name="Shape 142"/>
          <p:cNvPicPr preferRelativeResize="0"/>
          <p:nvPr/>
        </p:nvPicPr>
        <p:blipFill rotWithShape="1">
          <a:blip r:embed="rId4">
            <a:alphaModFix/>
          </a:blip>
          <a:srcRect/>
          <a:stretch/>
        </p:blipFill>
        <p:spPr>
          <a:xfrm>
            <a:off x="125604" y="523666"/>
            <a:ext cx="3712866" cy="861492"/>
          </a:xfrm>
          <a:prstGeom prst="rect">
            <a:avLst/>
          </a:prstGeom>
          <a:noFill/>
          <a:ln>
            <a:noFill/>
          </a:ln>
        </p:spPr>
      </p:pic>
      <p:sp>
        <p:nvSpPr>
          <p:cNvPr id="143" name="Shape 143"/>
          <p:cNvSpPr txBox="1"/>
          <p:nvPr/>
        </p:nvSpPr>
        <p:spPr>
          <a:xfrm>
            <a:off x="1041679" y="2433183"/>
            <a:ext cx="9755275" cy="218049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000" dirty="0">
                <a:solidFill>
                  <a:schemeClr val="dk1"/>
                </a:solidFill>
                <a:latin typeface="Calibri"/>
                <a:ea typeface="Calibri"/>
                <a:cs typeface="Calibri"/>
                <a:sym typeface="Calibri"/>
              </a:rPr>
              <a:t>In order to achieve the community needs for environmentally friendly systems, the whole warning device will be powered by </a:t>
            </a:r>
            <a:r>
              <a:rPr lang="en-US" sz="2000" dirty="0" smtClean="0">
                <a:solidFill>
                  <a:schemeClr val="dk1"/>
                </a:solidFill>
                <a:latin typeface="Calibri"/>
                <a:ea typeface="Calibri"/>
                <a:cs typeface="Calibri"/>
                <a:sym typeface="Calibri"/>
              </a:rPr>
              <a:t>a solar </a:t>
            </a:r>
            <a:r>
              <a:rPr lang="en-US" sz="2000" dirty="0">
                <a:solidFill>
                  <a:schemeClr val="dk1"/>
                </a:solidFill>
                <a:latin typeface="Calibri"/>
                <a:ea typeface="Calibri"/>
                <a:cs typeface="Calibri"/>
                <a:sym typeface="Calibri"/>
              </a:rPr>
              <a:t>panel. Additionally, it will have a battery for backup.</a:t>
            </a:r>
          </a:p>
          <a:p>
            <a:pPr marL="0" marR="0" lvl="0" indent="0" algn="ctr" rtl="0">
              <a:lnSpc>
                <a:spcPct val="90000"/>
              </a:lnSpc>
              <a:spcBef>
                <a:spcPts val="1000"/>
              </a:spcBef>
              <a:spcAft>
                <a:spcPts val="0"/>
              </a:spcAft>
              <a:buClr>
                <a:schemeClr val="dk1"/>
              </a:buClr>
              <a:buFont typeface="Arial"/>
              <a:buNone/>
            </a:pPr>
            <a:endParaRPr sz="2400" dirty="0">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Font typeface="Arial"/>
              <a:buNone/>
            </a:pPr>
            <a:endParaRPr sz="2400" dirty="0">
              <a:solidFill>
                <a:schemeClr val="dk1"/>
              </a:solidFill>
              <a:latin typeface="Calibri"/>
              <a:ea typeface="Calibri"/>
              <a:cs typeface="Calibri"/>
              <a:sym typeface="Calibri"/>
            </a:endParaRPr>
          </a:p>
        </p:txBody>
      </p:sp>
      <p:pic>
        <p:nvPicPr>
          <p:cNvPr id="144" name="Shape 144"/>
          <p:cNvPicPr preferRelativeResize="0"/>
          <p:nvPr/>
        </p:nvPicPr>
        <p:blipFill rotWithShape="1">
          <a:blip r:embed="rId5">
            <a:alphaModFix/>
          </a:blip>
          <a:srcRect/>
          <a:stretch/>
        </p:blipFill>
        <p:spPr>
          <a:xfrm>
            <a:off x="4089678" y="3145833"/>
            <a:ext cx="3469023" cy="2603555"/>
          </a:xfrm>
          <a:prstGeom prst="rect">
            <a:avLst/>
          </a:prstGeom>
          <a:noFill/>
          <a:ln>
            <a:noFill/>
          </a:ln>
        </p:spPr>
      </p:pic>
      <p:sp>
        <p:nvSpPr>
          <p:cNvPr id="145" name="Shape 145"/>
          <p:cNvSpPr txBox="1"/>
          <p:nvPr/>
        </p:nvSpPr>
        <p:spPr>
          <a:xfrm>
            <a:off x="4429648" y="5818046"/>
            <a:ext cx="3187001" cy="2923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a:solidFill>
                  <a:schemeClr val="dk1"/>
                </a:solidFill>
                <a:latin typeface="Calibri"/>
                <a:ea typeface="Calibri"/>
                <a:cs typeface="Calibri"/>
                <a:sym typeface="Calibri"/>
              </a:rPr>
              <a:t>Medium 6V 2W Solar panel – 2.0 Watt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ctrTitle"/>
          </p:nvPr>
        </p:nvSpPr>
        <p:spPr>
          <a:xfrm>
            <a:off x="818941" y="573343"/>
            <a:ext cx="10200752" cy="1750792"/>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dirty="0">
                <a:solidFill>
                  <a:schemeClr val="dk1"/>
                </a:solidFill>
                <a:latin typeface="Calibri"/>
                <a:ea typeface="Calibri"/>
                <a:cs typeface="Calibri"/>
                <a:sym typeface="Calibri"/>
              </a:rPr>
              <a:t>Warning Sensor:</a:t>
            </a:r>
            <a:br>
              <a:rPr lang="en-US" sz="4000" b="1" i="0" u="none" strike="noStrike" cap="none" dirty="0">
                <a:solidFill>
                  <a:schemeClr val="dk1"/>
                </a:solidFill>
                <a:latin typeface="Calibri"/>
                <a:ea typeface="Calibri"/>
                <a:cs typeface="Calibri"/>
                <a:sym typeface="Calibri"/>
              </a:rPr>
            </a:br>
            <a:r>
              <a:rPr lang="en-US" sz="4000" b="1" i="0" u="none" strike="noStrike" cap="none" dirty="0" smtClean="0">
                <a:solidFill>
                  <a:schemeClr val="dk1"/>
                </a:solidFill>
                <a:latin typeface="Calibri"/>
                <a:ea typeface="Calibri"/>
                <a:cs typeface="Calibri"/>
                <a:sym typeface="Calibri"/>
              </a:rPr>
              <a:t>Power Source</a:t>
            </a:r>
            <a:endParaRPr lang="en-US" sz="4000" b="1" i="0" u="none" strike="noStrike" cap="none" dirty="0">
              <a:solidFill>
                <a:schemeClr val="dk1"/>
              </a:solidFill>
              <a:latin typeface="Calibri"/>
              <a:ea typeface="Calibri"/>
              <a:cs typeface="Calibri"/>
              <a:sym typeface="Calibri"/>
            </a:endParaRPr>
          </a:p>
        </p:txBody>
      </p:sp>
      <p:sp>
        <p:nvSpPr>
          <p:cNvPr id="151" name="Shape 151"/>
          <p:cNvSpPr txBox="1">
            <a:spLocks noGrp="1"/>
          </p:cNvSpPr>
          <p:nvPr>
            <p:ph type="subTitle" idx="1"/>
          </p:nvPr>
        </p:nvSpPr>
        <p:spPr>
          <a:xfrm>
            <a:off x="773722" y="2373811"/>
            <a:ext cx="10304584" cy="218049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sz="2000" b="0" i="0" u="none" strike="noStrike" cap="none" dirty="0">
                <a:solidFill>
                  <a:schemeClr val="dk1"/>
                </a:solidFill>
                <a:latin typeface="Calibri"/>
                <a:ea typeface="Calibri"/>
                <a:cs typeface="Calibri"/>
                <a:sym typeface="Calibri"/>
              </a:rPr>
              <a:t>It is certain that the glass, specifically the one used in the mentioned building, influences the solar panel efficiency on its duty to provide the necessary energy to the warning device. An experiment was performed and the </a:t>
            </a:r>
            <a:r>
              <a:rPr lang="en-US" sz="2000" b="0" i="0" u="none" strike="noStrike" cap="none" dirty="0" smtClean="0">
                <a:solidFill>
                  <a:schemeClr val="dk1"/>
                </a:solidFill>
                <a:latin typeface="Calibri"/>
                <a:ea typeface="Calibri"/>
                <a:cs typeface="Calibri"/>
                <a:sym typeface="Calibri"/>
              </a:rPr>
              <a:t>results show that </a:t>
            </a:r>
            <a:r>
              <a:rPr lang="en-US" sz="2000" b="0" i="0" u="none" strike="noStrike" cap="none" dirty="0">
                <a:solidFill>
                  <a:schemeClr val="dk1"/>
                </a:solidFill>
                <a:latin typeface="Calibri"/>
                <a:ea typeface="Calibri"/>
                <a:cs typeface="Calibri"/>
                <a:sym typeface="Calibri"/>
              </a:rPr>
              <a:t>inside the building, the solar panel provides about 30% of the power </a:t>
            </a:r>
            <a:r>
              <a:rPr lang="en-US" sz="2000" b="0" i="0" u="none" strike="noStrike" cap="none" dirty="0" smtClean="0">
                <a:solidFill>
                  <a:schemeClr val="dk1"/>
                </a:solidFill>
                <a:latin typeface="Calibri"/>
                <a:ea typeface="Calibri"/>
                <a:cs typeface="Calibri"/>
                <a:sym typeface="Calibri"/>
              </a:rPr>
              <a:t>if compared </a:t>
            </a:r>
            <a:r>
              <a:rPr lang="en-US" sz="2000" b="0" i="0" u="none" strike="noStrike" cap="none" dirty="0">
                <a:solidFill>
                  <a:schemeClr val="dk1"/>
                </a:solidFill>
                <a:latin typeface="Calibri"/>
                <a:ea typeface="Calibri"/>
                <a:cs typeface="Calibri"/>
                <a:sym typeface="Calibri"/>
              </a:rPr>
              <a:t>to the </a:t>
            </a:r>
            <a:r>
              <a:rPr lang="en-US" sz="2000" b="0" i="0" u="none" strike="noStrike" cap="none" dirty="0" smtClean="0">
                <a:solidFill>
                  <a:schemeClr val="dk1"/>
                </a:solidFill>
                <a:latin typeface="Calibri"/>
                <a:ea typeface="Calibri"/>
                <a:cs typeface="Calibri"/>
                <a:sym typeface="Calibri"/>
              </a:rPr>
              <a:t>outdoor set up. </a:t>
            </a:r>
            <a:endParaRPr lang="en-US" sz="2000" b="0" i="0" u="none" strike="noStrike" cap="none" dirty="0">
              <a:solidFill>
                <a:schemeClr val="dk1"/>
              </a:solidFill>
              <a:latin typeface="Calibri"/>
              <a:ea typeface="Calibri"/>
              <a:cs typeface="Calibri"/>
              <a:sym typeface="Calibri"/>
            </a:endParaRPr>
          </a:p>
        </p:txBody>
      </p:sp>
      <p:sp>
        <p:nvSpPr>
          <p:cNvPr id="152" name="Shape 152"/>
          <p:cNvSpPr txBox="1"/>
          <p:nvPr/>
        </p:nvSpPr>
        <p:spPr>
          <a:xfrm>
            <a:off x="5161503" y="6206532"/>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53" name="Shape 153"/>
          <p:cNvPicPr preferRelativeResize="0"/>
          <p:nvPr/>
        </p:nvPicPr>
        <p:blipFill rotWithShape="1">
          <a:blip r:embed="rId3">
            <a:alphaModFix/>
          </a:blip>
          <a:srcRect/>
          <a:stretch/>
        </p:blipFill>
        <p:spPr>
          <a:xfrm>
            <a:off x="8591340" y="313025"/>
            <a:ext cx="2486967" cy="1135714"/>
          </a:xfrm>
          <a:prstGeom prst="rect">
            <a:avLst/>
          </a:prstGeom>
          <a:noFill/>
          <a:ln>
            <a:noFill/>
          </a:ln>
        </p:spPr>
      </p:pic>
      <p:pic>
        <p:nvPicPr>
          <p:cNvPr id="154" name="Shape 154"/>
          <p:cNvPicPr preferRelativeResize="0"/>
          <p:nvPr/>
        </p:nvPicPr>
        <p:blipFill rotWithShape="1">
          <a:blip r:embed="rId4">
            <a:alphaModFix/>
          </a:blip>
          <a:srcRect/>
          <a:stretch/>
        </p:blipFill>
        <p:spPr>
          <a:xfrm>
            <a:off x="125604" y="523666"/>
            <a:ext cx="3712866" cy="861492"/>
          </a:xfrm>
          <a:prstGeom prst="rect">
            <a:avLst/>
          </a:prstGeom>
          <a:noFill/>
          <a:ln>
            <a:noFill/>
          </a:ln>
        </p:spPr>
      </p:pic>
      <p:pic>
        <p:nvPicPr>
          <p:cNvPr id="155" name="Shape 155"/>
          <p:cNvPicPr preferRelativeResize="0"/>
          <p:nvPr/>
        </p:nvPicPr>
        <p:blipFill rotWithShape="1">
          <a:blip r:embed="rId5">
            <a:alphaModFix/>
          </a:blip>
          <a:srcRect/>
          <a:stretch/>
        </p:blipFill>
        <p:spPr>
          <a:xfrm>
            <a:off x="818941" y="3746360"/>
            <a:ext cx="4431321" cy="2460171"/>
          </a:xfrm>
          <a:prstGeom prst="rect">
            <a:avLst/>
          </a:prstGeom>
          <a:noFill/>
          <a:ln>
            <a:noFill/>
          </a:ln>
        </p:spPr>
      </p:pic>
      <p:pic>
        <p:nvPicPr>
          <p:cNvPr id="156" name="Shape 156"/>
          <p:cNvPicPr preferRelativeResize="0"/>
          <p:nvPr/>
        </p:nvPicPr>
        <p:blipFill rotWithShape="1">
          <a:blip r:embed="rId6">
            <a:alphaModFix/>
          </a:blip>
          <a:srcRect/>
          <a:stretch/>
        </p:blipFill>
        <p:spPr>
          <a:xfrm>
            <a:off x="6631913" y="3746360"/>
            <a:ext cx="4446395" cy="2460173"/>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818941" y="573343"/>
            <a:ext cx="10200752" cy="1750792"/>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dirty="0">
                <a:solidFill>
                  <a:schemeClr val="dk1"/>
                </a:solidFill>
                <a:latin typeface="Calibri"/>
                <a:ea typeface="Calibri"/>
                <a:cs typeface="Calibri"/>
                <a:sym typeface="Calibri"/>
              </a:rPr>
              <a:t>Warning Sensor:</a:t>
            </a:r>
            <a:br>
              <a:rPr lang="en-US" sz="4000" b="1" i="0" u="none" strike="noStrike" cap="none" dirty="0">
                <a:solidFill>
                  <a:schemeClr val="dk1"/>
                </a:solidFill>
                <a:latin typeface="Calibri"/>
                <a:ea typeface="Calibri"/>
                <a:cs typeface="Calibri"/>
                <a:sym typeface="Calibri"/>
              </a:rPr>
            </a:br>
            <a:r>
              <a:rPr lang="en-US" sz="4000" b="1" i="0" u="none" strike="noStrike" cap="none" dirty="0" smtClean="0">
                <a:solidFill>
                  <a:schemeClr val="dk1"/>
                </a:solidFill>
                <a:latin typeface="Calibri"/>
                <a:ea typeface="Calibri"/>
                <a:cs typeface="Calibri"/>
                <a:sym typeface="Calibri"/>
              </a:rPr>
              <a:t>Sensor </a:t>
            </a:r>
            <a:r>
              <a:rPr lang="en-US" sz="4000" b="1" dirty="0"/>
              <a:t>C</a:t>
            </a:r>
            <a:r>
              <a:rPr lang="en-US" sz="4000" b="1" i="0" u="none" strike="noStrike" cap="none" dirty="0" smtClean="0">
                <a:solidFill>
                  <a:schemeClr val="dk1"/>
                </a:solidFill>
                <a:latin typeface="Calibri"/>
                <a:ea typeface="Calibri"/>
                <a:cs typeface="Calibri"/>
                <a:sym typeface="Calibri"/>
              </a:rPr>
              <a:t>ode</a:t>
            </a:r>
            <a:endParaRPr lang="en-US" sz="4000" b="1" i="0" u="none" strike="noStrike" cap="none" dirty="0">
              <a:solidFill>
                <a:schemeClr val="dk1"/>
              </a:solidFill>
              <a:latin typeface="Calibri"/>
              <a:ea typeface="Calibri"/>
              <a:cs typeface="Calibri"/>
              <a:sym typeface="Calibri"/>
            </a:endParaRPr>
          </a:p>
        </p:txBody>
      </p:sp>
      <p:sp>
        <p:nvSpPr>
          <p:cNvPr id="162" name="Shape 162"/>
          <p:cNvSpPr txBox="1">
            <a:spLocks noGrp="1"/>
          </p:cNvSpPr>
          <p:nvPr>
            <p:ph type="subTitle" idx="1"/>
          </p:nvPr>
        </p:nvSpPr>
        <p:spPr>
          <a:xfrm>
            <a:off x="753625" y="2584453"/>
            <a:ext cx="10539047" cy="218049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endParaRPr sz="2400" b="0" i="0" u="none" strike="noStrike" cap="none">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SzPct val="25000"/>
              <a:buFont typeface="Arial"/>
              <a:buNone/>
            </a:pPr>
            <a:endParaRPr sz="2400" b="0" i="0" u="none" strike="noStrike" cap="none">
              <a:solidFill>
                <a:schemeClr val="dk1"/>
              </a:solidFill>
              <a:latin typeface="Calibri"/>
              <a:ea typeface="Calibri"/>
              <a:cs typeface="Calibri"/>
              <a:sym typeface="Calibri"/>
            </a:endParaRPr>
          </a:p>
        </p:txBody>
      </p:sp>
      <p:sp>
        <p:nvSpPr>
          <p:cNvPr id="163" name="Shape 163"/>
          <p:cNvSpPr txBox="1"/>
          <p:nvPr/>
        </p:nvSpPr>
        <p:spPr>
          <a:xfrm>
            <a:off x="5010776" y="6241701"/>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64" name="Shape 164"/>
          <p:cNvPicPr preferRelativeResize="0"/>
          <p:nvPr/>
        </p:nvPicPr>
        <p:blipFill rotWithShape="1">
          <a:blip r:embed="rId3">
            <a:alphaModFix/>
          </a:blip>
          <a:srcRect/>
          <a:stretch/>
        </p:blipFill>
        <p:spPr>
          <a:xfrm>
            <a:off x="8591340" y="313025"/>
            <a:ext cx="2486967" cy="1135714"/>
          </a:xfrm>
          <a:prstGeom prst="rect">
            <a:avLst/>
          </a:prstGeom>
          <a:noFill/>
          <a:ln>
            <a:noFill/>
          </a:ln>
        </p:spPr>
      </p:pic>
      <p:pic>
        <p:nvPicPr>
          <p:cNvPr id="165" name="Shape 165"/>
          <p:cNvPicPr preferRelativeResize="0"/>
          <p:nvPr/>
        </p:nvPicPr>
        <p:blipFill rotWithShape="1">
          <a:blip r:embed="rId4">
            <a:alphaModFix/>
          </a:blip>
          <a:srcRect/>
          <a:stretch/>
        </p:blipFill>
        <p:spPr>
          <a:xfrm>
            <a:off x="125604" y="523666"/>
            <a:ext cx="3712866" cy="861492"/>
          </a:xfrm>
          <a:prstGeom prst="rect">
            <a:avLst/>
          </a:prstGeom>
          <a:noFill/>
          <a:ln>
            <a:noFill/>
          </a:ln>
        </p:spPr>
      </p:pic>
      <p:sp>
        <p:nvSpPr>
          <p:cNvPr id="166" name="Shape 166"/>
          <p:cNvSpPr txBox="1"/>
          <p:nvPr/>
        </p:nvSpPr>
        <p:spPr>
          <a:xfrm>
            <a:off x="855783" y="2433183"/>
            <a:ext cx="10539047" cy="218049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Font typeface="Arial"/>
              <a:buNone/>
            </a:pPr>
            <a:endParaRPr sz="2400">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Font typeface="Arial"/>
              <a:buNone/>
            </a:pPr>
            <a:endParaRPr sz="2400">
              <a:solidFill>
                <a:schemeClr val="dk1"/>
              </a:solidFill>
              <a:latin typeface="Calibri"/>
              <a:ea typeface="Calibri"/>
              <a:cs typeface="Calibri"/>
              <a:sym typeface="Calibri"/>
            </a:endParaRPr>
          </a:p>
        </p:txBody>
      </p:sp>
      <p:sp>
        <p:nvSpPr>
          <p:cNvPr id="167" name="Shape 167"/>
          <p:cNvSpPr txBox="1"/>
          <p:nvPr/>
        </p:nvSpPr>
        <p:spPr>
          <a:xfrm>
            <a:off x="773722" y="2373811"/>
            <a:ext cx="10304584" cy="218049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sz="2000" dirty="0">
                <a:solidFill>
                  <a:schemeClr val="dk1"/>
                </a:solidFill>
                <a:latin typeface="Calibri"/>
                <a:ea typeface="Calibri"/>
                <a:cs typeface="Calibri"/>
                <a:sym typeface="Calibri"/>
              </a:rPr>
              <a:t>The sensor code was based </a:t>
            </a:r>
            <a:r>
              <a:rPr lang="en-US" sz="2000" dirty="0" smtClean="0">
                <a:solidFill>
                  <a:schemeClr val="dk1"/>
                </a:solidFill>
                <a:latin typeface="Calibri"/>
                <a:ea typeface="Calibri"/>
                <a:cs typeface="Calibri"/>
                <a:sym typeface="Calibri"/>
              </a:rPr>
              <a:t>on the language C++. It runs on an Arduino micro, which is a microcontroller capable to process data and operate electronic devices, such as LEDs and buzzers.</a:t>
            </a:r>
            <a:endParaRPr lang="en-US" sz="2000" dirty="0">
              <a:solidFill>
                <a:schemeClr val="dk1"/>
              </a:solidFill>
              <a:latin typeface="Calibri"/>
              <a:ea typeface="Calibri"/>
              <a:cs typeface="Calibri"/>
              <a:sym typeface="Calibri"/>
            </a:endParaRPr>
          </a:p>
        </p:txBody>
      </p:sp>
      <p:sp>
        <p:nvSpPr>
          <p:cNvPr id="168" name="Shape 168"/>
          <p:cNvSpPr txBox="1"/>
          <p:nvPr/>
        </p:nvSpPr>
        <p:spPr>
          <a:xfrm>
            <a:off x="7111889" y="3528505"/>
            <a:ext cx="1742551" cy="2923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dirty="0">
                <a:solidFill>
                  <a:srgbClr val="FF0000"/>
                </a:solidFill>
                <a:latin typeface="Calibri"/>
                <a:ea typeface="Calibri"/>
                <a:cs typeface="Calibri"/>
                <a:sym typeface="Calibri"/>
              </a:rPr>
              <a:t>Screenshot of code?</a:t>
            </a:r>
          </a:p>
        </p:txBody>
      </p:sp>
      <p:pic>
        <p:nvPicPr>
          <p:cNvPr id="2" name="Picture 1"/>
          <p:cNvPicPr>
            <a:picLocks noChangeAspect="1"/>
          </p:cNvPicPr>
          <p:nvPr/>
        </p:nvPicPr>
        <p:blipFill>
          <a:blip r:embed="rId5"/>
          <a:stretch>
            <a:fillRect/>
          </a:stretch>
        </p:blipFill>
        <p:spPr>
          <a:xfrm>
            <a:off x="2986137" y="3094453"/>
            <a:ext cx="6278336" cy="2995978"/>
          </a:xfrm>
          <a:prstGeom prst="rect">
            <a:avLst/>
          </a:prstGeom>
          <a:ln>
            <a:solidFill>
              <a:schemeClr val="tx1"/>
            </a:solidFill>
          </a:ln>
        </p:spPr>
      </p:pic>
      <p:sp>
        <p:nvSpPr>
          <p:cNvPr id="11" name="Shape 133"/>
          <p:cNvSpPr txBox="1"/>
          <p:nvPr/>
        </p:nvSpPr>
        <p:spPr>
          <a:xfrm>
            <a:off x="9264473" y="5696094"/>
            <a:ext cx="1518997" cy="49231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dirty="0" smtClean="0">
                <a:solidFill>
                  <a:schemeClr val="dk1"/>
                </a:solidFill>
                <a:latin typeface="Calibri"/>
                <a:ea typeface="Calibri"/>
                <a:cs typeface="Calibri"/>
                <a:sym typeface="Calibri"/>
              </a:rPr>
              <a:t>Piece of the code implemented</a:t>
            </a:r>
            <a:endParaRPr lang="en-US" sz="13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108" y="2201633"/>
            <a:ext cx="5116417" cy="4087319"/>
          </a:xfrm>
          <a:prstGeom prst="rect">
            <a:avLst/>
          </a:prstGeom>
        </p:spPr>
      </p:pic>
      <p:sp>
        <p:nvSpPr>
          <p:cNvPr id="161" name="Shape 161"/>
          <p:cNvSpPr txBox="1">
            <a:spLocks noGrp="1"/>
          </p:cNvSpPr>
          <p:nvPr>
            <p:ph type="ctrTitle"/>
          </p:nvPr>
        </p:nvSpPr>
        <p:spPr>
          <a:xfrm>
            <a:off x="818941" y="573343"/>
            <a:ext cx="10200752" cy="1750792"/>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dk1"/>
              </a:buClr>
              <a:buSzPct val="25000"/>
              <a:buFont typeface="Calibri"/>
              <a:buNone/>
            </a:pPr>
            <a:r>
              <a:rPr lang="en-US" sz="4000" b="1" i="0" u="none" strike="noStrike" cap="none" dirty="0">
                <a:solidFill>
                  <a:schemeClr val="dk1"/>
                </a:solidFill>
                <a:latin typeface="Calibri"/>
                <a:ea typeface="Calibri"/>
                <a:cs typeface="Calibri"/>
                <a:sym typeface="Calibri"/>
              </a:rPr>
              <a:t>Warning Sensor:</a:t>
            </a:r>
            <a:br>
              <a:rPr lang="en-US" sz="4000" b="1" i="0" u="none" strike="noStrike" cap="none" dirty="0">
                <a:solidFill>
                  <a:schemeClr val="dk1"/>
                </a:solidFill>
                <a:latin typeface="Calibri"/>
                <a:ea typeface="Calibri"/>
                <a:cs typeface="Calibri"/>
                <a:sym typeface="Calibri"/>
              </a:rPr>
            </a:br>
            <a:r>
              <a:rPr lang="en-US" sz="4000" b="1" i="0" u="none" strike="noStrike" cap="none" dirty="0" smtClean="0">
                <a:solidFill>
                  <a:schemeClr val="dk1"/>
                </a:solidFill>
                <a:latin typeface="Calibri"/>
                <a:ea typeface="Calibri"/>
                <a:cs typeface="Calibri"/>
                <a:sym typeface="Calibri"/>
              </a:rPr>
              <a:t>Sensor </a:t>
            </a:r>
            <a:r>
              <a:rPr lang="en-US" sz="4000" b="1" dirty="0" smtClean="0"/>
              <a:t>Algorithm</a:t>
            </a:r>
            <a:endParaRPr lang="en-US" sz="4000" b="1" i="0" u="none" strike="noStrike" cap="none" dirty="0">
              <a:solidFill>
                <a:schemeClr val="dk1"/>
              </a:solidFill>
              <a:latin typeface="Calibri"/>
              <a:ea typeface="Calibri"/>
              <a:cs typeface="Calibri"/>
              <a:sym typeface="Calibri"/>
            </a:endParaRPr>
          </a:p>
        </p:txBody>
      </p:sp>
      <p:sp>
        <p:nvSpPr>
          <p:cNvPr id="162" name="Shape 162"/>
          <p:cNvSpPr txBox="1">
            <a:spLocks noGrp="1"/>
          </p:cNvSpPr>
          <p:nvPr>
            <p:ph type="subTitle" idx="1"/>
          </p:nvPr>
        </p:nvSpPr>
        <p:spPr>
          <a:xfrm>
            <a:off x="753625" y="2584453"/>
            <a:ext cx="10539047" cy="2180493"/>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buClr>
                <a:schemeClr val="dk1"/>
              </a:buClr>
              <a:buSzPct val="25000"/>
              <a:buFont typeface="Arial"/>
              <a:buNone/>
            </a:pPr>
            <a:endParaRPr sz="2400" b="0" i="0" u="none" strike="noStrike" cap="none" dirty="0">
              <a:solidFill>
                <a:schemeClr val="dk1"/>
              </a:solidFill>
              <a:latin typeface="Calibri"/>
              <a:ea typeface="Calibri"/>
              <a:cs typeface="Calibri"/>
              <a:sym typeface="Calibri"/>
            </a:endParaRPr>
          </a:p>
        </p:txBody>
      </p:sp>
      <p:sp>
        <p:nvSpPr>
          <p:cNvPr id="163" name="Shape 163"/>
          <p:cNvSpPr txBox="1"/>
          <p:nvPr/>
        </p:nvSpPr>
        <p:spPr>
          <a:xfrm>
            <a:off x="5010776" y="6241701"/>
            <a:ext cx="22290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Summer 2016</a:t>
            </a:r>
          </a:p>
        </p:txBody>
      </p:sp>
      <p:pic>
        <p:nvPicPr>
          <p:cNvPr id="164" name="Shape 164"/>
          <p:cNvPicPr preferRelativeResize="0"/>
          <p:nvPr/>
        </p:nvPicPr>
        <p:blipFill rotWithShape="1">
          <a:blip r:embed="rId4">
            <a:alphaModFix/>
          </a:blip>
          <a:srcRect/>
          <a:stretch/>
        </p:blipFill>
        <p:spPr>
          <a:xfrm>
            <a:off x="8591340" y="313025"/>
            <a:ext cx="2486967" cy="1135714"/>
          </a:xfrm>
          <a:prstGeom prst="rect">
            <a:avLst/>
          </a:prstGeom>
          <a:noFill/>
          <a:ln>
            <a:noFill/>
          </a:ln>
        </p:spPr>
      </p:pic>
      <p:pic>
        <p:nvPicPr>
          <p:cNvPr id="165" name="Shape 165"/>
          <p:cNvPicPr preferRelativeResize="0"/>
          <p:nvPr/>
        </p:nvPicPr>
        <p:blipFill rotWithShape="1">
          <a:blip r:embed="rId5">
            <a:alphaModFix/>
          </a:blip>
          <a:srcRect/>
          <a:stretch/>
        </p:blipFill>
        <p:spPr>
          <a:xfrm>
            <a:off x="125604" y="523666"/>
            <a:ext cx="3712866" cy="861492"/>
          </a:xfrm>
          <a:prstGeom prst="rect">
            <a:avLst/>
          </a:prstGeom>
          <a:noFill/>
          <a:ln>
            <a:noFill/>
          </a:ln>
        </p:spPr>
      </p:pic>
      <p:sp>
        <p:nvSpPr>
          <p:cNvPr id="11" name="Shape 133"/>
          <p:cNvSpPr txBox="1"/>
          <p:nvPr/>
        </p:nvSpPr>
        <p:spPr>
          <a:xfrm>
            <a:off x="8477525" y="5796510"/>
            <a:ext cx="1518997" cy="49244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dirty="0" smtClean="0">
                <a:solidFill>
                  <a:schemeClr val="dk1"/>
                </a:solidFill>
                <a:latin typeface="Calibri"/>
                <a:ea typeface="Calibri"/>
                <a:cs typeface="Calibri"/>
                <a:sym typeface="Calibri"/>
              </a:rPr>
              <a:t>Algorithm’s </a:t>
            </a:r>
            <a:r>
              <a:rPr lang="en-US" sz="1300" dirty="0" err="1" smtClean="0">
                <a:solidFill>
                  <a:schemeClr val="dk1"/>
                </a:solidFill>
                <a:latin typeface="Calibri"/>
                <a:ea typeface="Calibri"/>
                <a:cs typeface="Calibri"/>
                <a:sym typeface="Calibri"/>
              </a:rPr>
              <a:t>fluxogram</a:t>
            </a:r>
            <a:endParaRPr lang="en-US" sz="13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6673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TotalTime>
  <Words>457</Words>
  <Application>Microsoft Office PowerPoint</Application>
  <PresentationFormat>Widescreen</PresentationFormat>
  <Paragraphs>87</Paragraphs>
  <Slides>13</Slides>
  <Notes>13</Notes>
  <HiddenSlides>0</HiddenSlides>
  <MMClips>2</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13</vt:i4>
      </vt:variant>
    </vt:vector>
  </HeadingPairs>
  <TitlesOfParts>
    <vt:vector size="16" baseType="lpstr">
      <vt:lpstr>Arial</vt:lpstr>
      <vt:lpstr>Calibri</vt:lpstr>
      <vt:lpstr>Tema do Office</vt:lpstr>
      <vt:lpstr>Door Opening Warning Sensor</vt:lpstr>
      <vt:lpstr>Introduction</vt:lpstr>
      <vt:lpstr>Introduction</vt:lpstr>
      <vt:lpstr>Proposal</vt:lpstr>
      <vt:lpstr>Warning Sensor: development</vt:lpstr>
      <vt:lpstr>Warning Sensor: Power Source</vt:lpstr>
      <vt:lpstr>Warning Sensor: Power Source</vt:lpstr>
      <vt:lpstr>Warning Sensor: Sensor Code</vt:lpstr>
      <vt:lpstr>Warning Sensor: Sensor Algorithm</vt:lpstr>
      <vt:lpstr>Warning Sensor: Testing</vt:lpstr>
      <vt:lpstr>Warning Sensor: Prototype</vt:lpstr>
      <vt:lpstr>Warning Sensor: Final Result</vt:lpstr>
      <vt:lpstr>Conclusion and optimization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Door Opening Warning Sensor</dc:title>
  <dc:creator>Guilherme De Castro</dc:creator>
  <cp:lastModifiedBy>Rodrigo Ferreira</cp:lastModifiedBy>
  <cp:revision>43</cp:revision>
  <dcterms:modified xsi:type="dcterms:W3CDTF">2016-07-25T21:49:16Z</dcterms:modified>
</cp:coreProperties>
</file>